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2.jpg" ContentType="image/jpe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8" r:id="rId3"/>
    <p:sldId id="261" r:id="rId4"/>
    <p:sldId id="279" r:id="rId5"/>
    <p:sldId id="280" r:id="rId6"/>
    <p:sldId id="281" r:id="rId7"/>
    <p:sldId id="282" r:id="rId8"/>
    <p:sldId id="277" r:id="rId9"/>
    <p:sldId id="278" r:id="rId10"/>
    <p:sldId id="268" r:id="rId11"/>
    <p:sldId id="269" r:id="rId12"/>
    <p:sldId id="270" r:id="rId13"/>
    <p:sldId id="259" r:id="rId14"/>
    <p:sldId id="26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3512" autoAdjust="0"/>
  </p:normalViewPr>
  <p:slideViewPr>
    <p:cSldViewPr snapToGrid="0">
      <p:cViewPr>
        <p:scale>
          <a:sx n="72" d="100"/>
          <a:sy n="72" d="100"/>
        </p:scale>
        <p:origin x="-1032" y="-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5EDB71-23A0-8A47-B4D9-E636C72C1591}" type="datetimeFigureOut">
              <a:rPr lang="en-US" smtClean="0"/>
              <a:t>06/05/16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© </a:t>
            </a:r>
            <a:r>
              <a:rPr lang="en-US" dirty="0" smtClean="0"/>
              <a:t>International Centre: </a:t>
            </a:r>
            <a:r>
              <a:rPr lang="en-US" i="1" dirty="0"/>
              <a:t>Researching CSE, violence and </a:t>
            </a:r>
            <a:r>
              <a:rPr lang="en-US" i="1" dirty="0" smtClean="0"/>
              <a:t>trafficking 2016</a:t>
            </a:r>
            <a:endParaRPr lang="en-US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 dirty="0" smtClean="0"/>
              <a:t>Written by: Abi Billinghurst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491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89040C-8578-498A-95A2-4A36603864BD}" type="datetimeFigureOut">
              <a:rPr lang="en-GB" smtClean="0"/>
              <a:t>06/05/16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ABF05-2019-463D-AA0B-C5FD30E20C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298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ABF05-2019-463D-AA0B-C5FD30E20C2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4164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ABF05-2019-463D-AA0B-C5FD30E20C2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4164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ABF05-2019-463D-AA0B-C5FD30E20C2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4164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ABF05-2019-463D-AA0B-C5FD30E20C2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4164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ABF05-2019-463D-AA0B-C5FD30E20C2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416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r>
              <a:rPr lang="en-US" u="sng" dirty="0" smtClean="0"/>
              <a:t>Exercise: chairs</a:t>
            </a:r>
          </a:p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r>
              <a:rPr lang="en-US" dirty="0" smtClean="0"/>
              <a:t>See LEAP</a:t>
            </a:r>
            <a:r>
              <a:rPr lang="en-US" baseline="0" dirty="0" smtClean="0"/>
              <a:t> day 3 session plans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ABF05-2019-463D-AA0B-C5FD30E20C2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416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r>
              <a:rPr lang="en-US" u="sng" dirty="0" smtClean="0"/>
              <a:t>Exercise: low hanging fruit</a:t>
            </a:r>
          </a:p>
          <a:p>
            <a:pPr marL="0" indent="0">
              <a:buFont typeface="Arial"/>
              <a:buNone/>
            </a:pPr>
            <a:endParaRPr lang="en-US" u="sng" dirty="0" smtClean="0"/>
          </a:p>
          <a:p>
            <a:pPr marL="0" indent="0">
              <a:buFont typeface="Arial"/>
              <a:buNone/>
            </a:pPr>
            <a:r>
              <a:rPr lang="en-US" u="none" smtClean="0"/>
              <a:t>Themes to </a:t>
            </a:r>
            <a:r>
              <a:rPr lang="en-US" u="none" dirty="0" smtClean="0"/>
              <a:t>consider when preparing</a:t>
            </a:r>
            <a:r>
              <a:rPr lang="en-US" u="none" baseline="0" dirty="0" smtClean="0"/>
              <a:t> for participation work</a:t>
            </a: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ABF05-2019-463D-AA0B-C5FD30E20C2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416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r>
              <a:rPr lang="en-US" u="sng" dirty="0" smtClean="0"/>
              <a:t>Exercise: low hanging fruit</a:t>
            </a:r>
          </a:p>
          <a:p>
            <a:pPr marL="0" indent="0">
              <a:buFont typeface="Arial"/>
              <a:buNone/>
            </a:pPr>
            <a:endParaRPr lang="en-US" u="sng" dirty="0" smtClean="0"/>
          </a:p>
          <a:p>
            <a:pPr marL="0" indent="0">
              <a:buFont typeface="Arial"/>
              <a:buNone/>
            </a:pPr>
            <a:r>
              <a:rPr lang="en-US" u="none" smtClean="0"/>
              <a:t>Themes to </a:t>
            </a:r>
            <a:r>
              <a:rPr lang="en-US" u="none" dirty="0" smtClean="0"/>
              <a:t>consider when preparing</a:t>
            </a:r>
            <a:r>
              <a:rPr lang="en-US" u="none" baseline="0" dirty="0" smtClean="0"/>
              <a:t> for participation work</a:t>
            </a: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ABF05-2019-463D-AA0B-C5FD30E20C2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416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r>
              <a:rPr lang="en-US" u="sng" dirty="0" smtClean="0"/>
              <a:t>Exercise: low hanging fruit</a:t>
            </a:r>
          </a:p>
          <a:p>
            <a:pPr marL="0" indent="0">
              <a:buFont typeface="Arial"/>
              <a:buNone/>
            </a:pPr>
            <a:endParaRPr lang="en-US" u="sng" dirty="0" smtClean="0"/>
          </a:p>
          <a:p>
            <a:pPr marL="0" indent="0">
              <a:buFont typeface="Arial"/>
              <a:buNone/>
            </a:pPr>
            <a:r>
              <a:rPr lang="en-US" u="none" smtClean="0"/>
              <a:t>Themes to </a:t>
            </a:r>
            <a:r>
              <a:rPr lang="en-US" u="none" dirty="0" smtClean="0"/>
              <a:t>consider when preparing</a:t>
            </a:r>
            <a:r>
              <a:rPr lang="en-US" u="none" baseline="0" dirty="0" smtClean="0"/>
              <a:t> for participation work</a:t>
            </a: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ABF05-2019-463D-AA0B-C5FD30E20C2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416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1200" b="1" dirty="0" smtClean="0">
                <a:latin typeface="Arial Narrow"/>
                <a:cs typeface="Arial Narrow"/>
              </a:rPr>
              <a:t>Public: </a:t>
            </a:r>
            <a:r>
              <a:rPr lang="en-US" sz="1200" dirty="0" smtClean="0">
                <a:latin typeface="Arial Narrow"/>
                <a:cs typeface="Arial Narrow"/>
              </a:rPr>
              <a:t>visible, employment, public life, relationships (local v’s national)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200" b="1" dirty="0" smtClean="0">
                <a:latin typeface="Arial Narrow"/>
                <a:cs typeface="Arial Narrow"/>
              </a:rPr>
              <a:t>Private: </a:t>
            </a:r>
            <a:r>
              <a:rPr lang="en-US" sz="1200" dirty="0" smtClean="0">
                <a:latin typeface="Arial Narrow"/>
                <a:cs typeface="Arial Narrow"/>
              </a:rPr>
              <a:t>family, relationships, friends, marriage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200" b="1" dirty="0" smtClean="0">
                <a:latin typeface="Arial Narrow"/>
                <a:cs typeface="Arial Narrow"/>
              </a:rPr>
              <a:t>Intimate: </a:t>
            </a:r>
            <a:r>
              <a:rPr lang="en-US" sz="1200" dirty="0" smtClean="0">
                <a:latin typeface="Arial Narrow"/>
                <a:cs typeface="Arial Narrow"/>
              </a:rPr>
              <a:t>self-esteem, self-confidence, relationship to body, sense of physical and emotional autonomy in relation to others.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200" dirty="0" err="1" smtClean="0">
                <a:latin typeface="Arial Narrow"/>
                <a:cs typeface="Arial Narrow"/>
              </a:rPr>
              <a:t>Jethro</a:t>
            </a:r>
            <a:r>
              <a:rPr lang="en-US" sz="1200" dirty="0" smtClean="0">
                <a:latin typeface="Arial Narrow"/>
                <a:cs typeface="Arial Narrow"/>
              </a:rPr>
              <a:t> Pettit</a:t>
            </a:r>
          </a:p>
          <a:p>
            <a:pPr marL="0" indent="0">
              <a:buFont typeface="Arial"/>
              <a:buNone/>
            </a:pPr>
            <a:endParaRPr lang="en-US" u="sng" dirty="0" smtClean="0"/>
          </a:p>
          <a:p>
            <a:pPr marL="0" indent="0">
              <a:buFont typeface="Arial"/>
              <a:buNone/>
            </a:pPr>
            <a:r>
              <a:rPr lang="en-US" u="none" dirty="0" smtClean="0"/>
              <a:t>Themes to consider when preparing</a:t>
            </a:r>
            <a:r>
              <a:rPr lang="en-US" u="none" baseline="0" dirty="0" smtClean="0"/>
              <a:t> for participation work</a:t>
            </a: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ABF05-2019-463D-AA0B-C5FD30E20C2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416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r>
              <a:rPr lang="en-US" u="sng" dirty="0" smtClean="0"/>
              <a:t>Exercise: low hanging fruit</a:t>
            </a:r>
          </a:p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r>
              <a:rPr lang="en-US" dirty="0" smtClean="0"/>
              <a:t>See LEAP</a:t>
            </a:r>
            <a:r>
              <a:rPr lang="en-US" baseline="0" dirty="0" smtClean="0"/>
              <a:t> day 3 session plans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ABF05-2019-463D-AA0B-C5FD30E20C2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416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r>
              <a:rPr lang="en-US" u="sng" dirty="0" smtClean="0"/>
              <a:t>Exercise: low hanging fruit</a:t>
            </a:r>
          </a:p>
          <a:p>
            <a:pPr marL="0" indent="0">
              <a:buFont typeface="Arial"/>
              <a:buNone/>
            </a:pPr>
            <a:endParaRPr lang="en-US" u="sng" dirty="0" smtClean="0"/>
          </a:p>
          <a:p>
            <a:pPr marL="0" indent="0">
              <a:buFont typeface="Arial"/>
              <a:buNone/>
            </a:pPr>
            <a:r>
              <a:rPr lang="en-US" u="none" dirty="0" smtClean="0"/>
              <a:t>Themes to consider when preparing</a:t>
            </a:r>
            <a:r>
              <a:rPr lang="en-US" u="none" baseline="0" dirty="0" smtClean="0"/>
              <a:t> for participation work</a:t>
            </a: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ABF05-2019-463D-AA0B-C5FD30E20C2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416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ABF05-2019-463D-AA0B-C5FD30E20C2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416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F598-A996-43B1-996C-C3D8F343D19E}" type="datetimeFigureOut">
              <a:rPr lang="en-GB" smtClean="0"/>
              <a:t>06/05/16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5DF9-F21B-48A3-94DA-CD619A28AF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676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F598-A996-43B1-996C-C3D8F343D19E}" type="datetimeFigureOut">
              <a:rPr lang="en-GB" smtClean="0"/>
              <a:t>06/05/16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5DF9-F21B-48A3-94DA-CD619A28AF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155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F598-A996-43B1-996C-C3D8F343D19E}" type="datetimeFigureOut">
              <a:rPr lang="en-GB" smtClean="0"/>
              <a:t>06/05/16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5DF9-F21B-48A3-94DA-CD619A28AF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771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F598-A996-43B1-996C-C3D8F343D19E}" type="datetimeFigureOut">
              <a:rPr lang="en-GB" smtClean="0"/>
              <a:t>06/05/16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5DF9-F21B-48A3-94DA-CD619A28AF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644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F598-A996-43B1-996C-C3D8F343D19E}" type="datetimeFigureOut">
              <a:rPr lang="en-GB" smtClean="0"/>
              <a:t>06/05/16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5DF9-F21B-48A3-94DA-CD619A28AF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376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F598-A996-43B1-996C-C3D8F343D19E}" type="datetimeFigureOut">
              <a:rPr lang="en-GB" smtClean="0"/>
              <a:t>06/05/16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5DF9-F21B-48A3-94DA-CD619A28AF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4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F598-A996-43B1-996C-C3D8F343D19E}" type="datetimeFigureOut">
              <a:rPr lang="en-GB" smtClean="0"/>
              <a:t>06/05/16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5DF9-F21B-48A3-94DA-CD619A28AF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445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F598-A996-43B1-996C-C3D8F343D19E}" type="datetimeFigureOut">
              <a:rPr lang="en-GB" smtClean="0"/>
              <a:t>06/05/16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5DF9-F21B-48A3-94DA-CD619A28AF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924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F598-A996-43B1-996C-C3D8F343D19E}" type="datetimeFigureOut">
              <a:rPr lang="en-GB" smtClean="0"/>
              <a:t>06/05/16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5DF9-F21B-48A3-94DA-CD619A28AF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41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F598-A996-43B1-996C-C3D8F343D19E}" type="datetimeFigureOut">
              <a:rPr lang="en-GB" smtClean="0"/>
              <a:t>06/05/16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5DF9-F21B-48A3-94DA-CD619A28AF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286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F598-A996-43B1-996C-C3D8F343D19E}" type="datetimeFigureOut">
              <a:rPr lang="en-GB" smtClean="0"/>
              <a:t>06/05/16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5DF9-F21B-48A3-94DA-CD619A28AF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097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9F598-A996-43B1-996C-C3D8F343D19E}" type="datetimeFigureOut">
              <a:rPr lang="en-GB" smtClean="0"/>
              <a:t>06/05/16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85DF9-F21B-48A3-94DA-CD619A28AF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163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fficeArt object"/>
          <p:cNvPicPr/>
          <p:nvPr/>
        </p:nvPicPr>
        <p:blipFill rotWithShape="1">
          <a:blip r:embed="rId2">
            <a:extLst/>
          </a:blip>
          <a:srcRect/>
          <a:stretch>
            <a:fillRect/>
          </a:stretch>
        </p:blipFill>
        <p:spPr>
          <a:xfrm>
            <a:off x="9288683" y="210312"/>
            <a:ext cx="2542033" cy="2752344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4825" y="2105032"/>
            <a:ext cx="9144000" cy="4752968"/>
          </a:xfrm>
        </p:spPr>
        <p:txBody>
          <a:bodyPr>
            <a:noAutofit/>
          </a:bodyPr>
          <a:lstStyle/>
          <a:p>
            <a:r>
              <a:rPr lang="en-GB" sz="3000" b="1" dirty="0"/>
              <a:t>A 4-day training programme on participatory practice for specialist sexual violence service providers</a:t>
            </a:r>
            <a:endParaRPr lang="en-GB" sz="3000" dirty="0"/>
          </a:p>
          <a:p>
            <a:r>
              <a:rPr lang="en-GB" sz="3000" b="1" dirty="0"/>
              <a:t> Day 3</a:t>
            </a:r>
            <a:endParaRPr lang="en-GB" sz="3000" dirty="0"/>
          </a:p>
          <a:p>
            <a:endParaRPr lang="en-GB" sz="2000" b="1" dirty="0" smtClean="0"/>
          </a:p>
          <a:p>
            <a:r>
              <a:rPr lang="en-GB" sz="3000" b="1" dirty="0" smtClean="0"/>
              <a:t>Life </a:t>
            </a:r>
            <a:r>
              <a:rPr lang="en-GB" sz="3000" b="1" dirty="0"/>
              <a:t>skills, leadership, limitless potential (LEAP): </a:t>
            </a:r>
            <a:r>
              <a:rPr lang="en-GB" sz="2800" dirty="0"/>
              <a:t>Supporting children and young people affected by sexual violence in Europe by strengthening and facilitating participatory </a:t>
            </a:r>
            <a:r>
              <a:rPr lang="en-GB" sz="2800" dirty="0" smtClean="0"/>
              <a:t>practice</a:t>
            </a:r>
          </a:p>
          <a:p>
            <a:endParaRPr lang="en-GB" sz="2800" dirty="0"/>
          </a:p>
          <a:p>
            <a:r>
              <a:rPr lang="en-GB" sz="3000" b="1" dirty="0"/>
              <a:t> </a:t>
            </a:r>
            <a:r>
              <a:rPr lang="en-GB" sz="3000" b="1" dirty="0" smtClean="0"/>
              <a:t>Abi Billinghurst &amp; Kate </a:t>
            </a:r>
            <a:r>
              <a:rPr lang="en-GB" sz="3000" b="1" dirty="0" err="1" smtClean="0"/>
              <a:t>D’arcy</a:t>
            </a:r>
            <a:endParaRPr lang="en-GB" sz="3000" dirty="0"/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58750"/>
            <a:ext cx="662813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676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6246" y="1822052"/>
            <a:ext cx="3545501" cy="41792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Arial Narrow"/>
                <a:cs typeface="Arial Narrow"/>
              </a:rPr>
              <a:t>Representation of young people</a:t>
            </a:r>
            <a:endParaRPr lang="en-GB" b="1" dirty="0">
              <a:latin typeface="Arial Narrow"/>
              <a:cs typeface="Arial Narrow"/>
            </a:endParaRPr>
          </a:p>
        </p:txBody>
      </p:sp>
      <p:pic>
        <p:nvPicPr>
          <p:cNvPr id="4" name="officeArt object"/>
          <p:cNvPicPr/>
          <p:nvPr/>
        </p:nvPicPr>
        <p:blipFill rotWithShape="1">
          <a:blip r:embed="rId4">
            <a:extLst/>
          </a:blip>
          <a:srcRect/>
          <a:stretch>
            <a:fillRect/>
          </a:stretch>
        </p:blipFill>
        <p:spPr>
          <a:xfrm>
            <a:off x="9637776" y="365125"/>
            <a:ext cx="1716024" cy="1244219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333" y="1604073"/>
            <a:ext cx="10515600" cy="5253927"/>
          </a:xfrm>
        </p:spPr>
        <p:txBody>
          <a:bodyPr>
            <a:norm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n-US" dirty="0" smtClean="0">
                <a:latin typeface="Arial Narrow"/>
                <a:cs typeface="Arial Narrow"/>
              </a:rPr>
              <a:t>In groups create your group ‘identity’ shield.</a:t>
            </a:r>
          </a:p>
          <a:p>
            <a:pPr marL="0" indent="0">
              <a:lnSpc>
                <a:spcPct val="70000"/>
              </a:lnSpc>
              <a:buNone/>
            </a:pPr>
            <a:endParaRPr lang="en-US" dirty="0">
              <a:latin typeface="Arial Narrow"/>
              <a:cs typeface="Arial Narrow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dirty="0" smtClean="0">
                <a:latin typeface="Arial Narrow"/>
                <a:cs typeface="Arial Narrow"/>
              </a:rPr>
              <a:t>Respond to the following questions in each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dirty="0" smtClean="0">
                <a:latin typeface="Arial Narrow"/>
                <a:cs typeface="Arial Narrow"/>
              </a:rPr>
              <a:t>quarter of the shield:</a:t>
            </a:r>
          </a:p>
          <a:p>
            <a:pPr marL="0" indent="0">
              <a:lnSpc>
                <a:spcPct val="70000"/>
              </a:lnSpc>
              <a:buNone/>
            </a:pPr>
            <a:endParaRPr lang="en-US" dirty="0">
              <a:latin typeface="Arial Narrow"/>
              <a:cs typeface="Arial Narrow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GB" dirty="0" smtClean="0">
                <a:latin typeface="Arial Narrow"/>
                <a:cs typeface="Arial Narrow"/>
              </a:rPr>
              <a:t>Why </a:t>
            </a:r>
            <a:r>
              <a:rPr lang="en-GB" dirty="0">
                <a:latin typeface="Arial Narrow"/>
                <a:cs typeface="Arial Narrow"/>
              </a:rPr>
              <a:t>did I take part in the training?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>
                <a:latin typeface="Arial Narrow"/>
                <a:cs typeface="Arial Narrow"/>
              </a:rPr>
              <a:t>What are my strengths - what I brought to the training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>
                <a:latin typeface="Arial Narrow"/>
                <a:cs typeface="Arial Narrow"/>
              </a:rPr>
              <a:t>What’s special about me (that I want </a:t>
            </a:r>
            <a:r>
              <a:rPr lang="en-GB" dirty="0" smtClean="0">
                <a:latin typeface="Arial Narrow"/>
                <a:cs typeface="Arial Narrow"/>
              </a:rPr>
              <a:t>others </a:t>
            </a:r>
            <a:r>
              <a:rPr lang="en-GB" dirty="0">
                <a:latin typeface="Arial Narrow"/>
                <a:cs typeface="Arial Narrow"/>
              </a:rPr>
              <a:t>to know)?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 smtClean="0">
                <a:latin typeface="Arial Narrow"/>
                <a:cs typeface="Arial Narrow"/>
              </a:rPr>
              <a:t>Who </a:t>
            </a:r>
            <a:r>
              <a:rPr lang="en-GB" dirty="0">
                <a:latin typeface="Arial Narrow"/>
                <a:cs typeface="Arial Narrow"/>
              </a:rPr>
              <a:t>do I speak up for/represent</a:t>
            </a:r>
            <a:r>
              <a:rPr lang="en-GB" dirty="0" smtClean="0">
                <a:latin typeface="Arial Narrow"/>
                <a:cs typeface="Arial Narrow"/>
              </a:rPr>
              <a:t>?</a:t>
            </a:r>
          </a:p>
          <a:p>
            <a:pPr marL="0" lvl="0" indent="0">
              <a:buNone/>
            </a:pPr>
            <a:endParaRPr lang="en-GB" dirty="0">
              <a:latin typeface="Arial Narrow"/>
              <a:cs typeface="Arial Narrow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dirty="0" smtClean="0">
                <a:latin typeface="Arial Narrow"/>
                <a:cs typeface="Arial Narrow"/>
              </a:rPr>
              <a:t>Source: Camille Warrington</a:t>
            </a:r>
          </a:p>
        </p:txBody>
      </p:sp>
    </p:spTree>
    <p:extLst>
      <p:ext uri="{BB962C8B-B14F-4D97-AF65-F5344CB8AC3E}">
        <p14:creationId xmlns:p14="http://schemas.microsoft.com/office/powerpoint/2010/main" val="1812651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b="1" dirty="0">
              <a:latin typeface="Arial Narrow"/>
              <a:cs typeface="Arial Narrow"/>
            </a:endParaRPr>
          </a:p>
        </p:txBody>
      </p:sp>
      <p:pic>
        <p:nvPicPr>
          <p:cNvPr id="4" name="officeArt object"/>
          <p:cNvPicPr/>
          <p:nvPr/>
        </p:nvPicPr>
        <p:blipFill rotWithShape="1">
          <a:blip r:embed="rId3">
            <a:extLst/>
          </a:blip>
          <a:srcRect/>
          <a:stretch>
            <a:fillRect/>
          </a:stretch>
        </p:blipFill>
        <p:spPr>
          <a:xfrm>
            <a:off x="9637776" y="365125"/>
            <a:ext cx="1716024" cy="1244219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332" y="1877265"/>
            <a:ext cx="10515600" cy="4624922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endParaRPr lang="en-US" dirty="0" smtClean="0">
              <a:latin typeface="Arial Narrow"/>
              <a:cs typeface="Arial Narrow"/>
            </a:endParaRPr>
          </a:p>
          <a:p>
            <a:pPr>
              <a:lnSpc>
                <a:spcPct val="70000"/>
              </a:lnSpc>
            </a:pPr>
            <a:endParaRPr lang="en-US" dirty="0" smtClean="0">
              <a:latin typeface="Arial Narrow"/>
              <a:cs typeface="Arial Narrow"/>
            </a:endParaRPr>
          </a:p>
          <a:p>
            <a:pPr marL="0" indent="0">
              <a:lnSpc>
                <a:spcPct val="70000"/>
              </a:lnSpc>
              <a:buNone/>
            </a:pPr>
            <a:endParaRPr lang="en-US" dirty="0">
              <a:latin typeface="Arial Narrow"/>
              <a:cs typeface="Arial Narrow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961" y="239259"/>
            <a:ext cx="5448256" cy="64047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9248" y="239260"/>
            <a:ext cx="4993572" cy="643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195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Arial Narrow"/>
                <a:cs typeface="Arial Narrow"/>
              </a:rPr>
              <a:t>Representation of young people</a:t>
            </a:r>
            <a:endParaRPr lang="en-GB" b="1" dirty="0">
              <a:latin typeface="Arial Narrow"/>
              <a:cs typeface="Arial Narrow"/>
            </a:endParaRPr>
          </a:p>
        </p:txBody>
      </p:sp>
      <p:pic>
        <p:nvPicPr>
          <p:cNvPr id="4" name="officeArt object"/>
          <p:cNvPicPr/>
          <p:nvPr/>
        </p:nvPicPr>
        <p:blipFill rotWithShape="1">
          <a:blip r:embed="rId3">
            <a:extLst/>
          </a:blip>
          <a:srcRect/>
          <a:stretch>
            <a:fillRect/>
          </a:stretch>
        </p:blipFill>
        <p:spPr>
          <a:xfrm>
            <a:off x="9637776" y="365125"/>
            <a:ext cx="1716024" cy="1244219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333" y="1604073"/>
            <a:ext cx="10515600" cy="4944451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GB" dirty="0" smtClean="0">
                <a:latin typeface="Arial Narrow"/>
                <a:cs typeface="Arial Narrow"/>
              </a:rPr>
              <a:t>In pairs (A &amp; B). ‘A’ spend 1 minute telling ‘B’, how they got to the training today.</a:t>
            </a:r>
          </a:p>
          <a:p>
            <a:pPr marL="0" lvl="0" indent="0">
              <a:buNone/>
            </a:pPr>
            <a:r>
              <a:rPr lang="en-GB" dirty="0" smtClean="0">
                <a:latin typeface="Arial Narrow"/>
                <a:cs typeface="Arial Narrow"/>
              </a:rPr>
              <a:t>B must actively listen.</a:t>
            </a:r>
          </a:p>
          <a:p>
            <a:pPr marL="0" lvl="0" indent="0">
              <a:buNone/>
            </a:pPr>
            <a:endParaRPr lang="en-GB" dirty="0" smtClean="0">
              <a:latin typeface="Arial Narrow"/>
              <a:cs typeface="Arial Narrow"/>
            </a:endParaRPr>
          </a:p>
          <a:p>
            <a:pPr marL="0" lvl="0" indent="0">
              <a:buNone/>
            </a:pPr>
            <a:r>
              <a:rPr lang="en-GB" dirty="0" smtClean="0">
                <a:latin typeface="Arial Narrow"/>
                <a:cs typeface="Arial Narrow"/>
              </a:rPr>
              <a:t>Swap</a:t>
            </a:r>
          </a:p>
          <a:p>
            <a:pPr marL="0" lvl="0" indent="0">
              <a:buNone/>
            </a:pPr>
            <a:endParaRPr lang="en-GB" dirty="0">
              <a:latin typeface="Arial Narrow"/>
              <a:cs typeface="Arial Narrow"/>
            </a:endParaRPr>
          </a:p>
          <a:p>
            <a:pPr marL="0" lvl="0" indent="0">
              <a:buNone/>
            </a:pPr>
            <a:r>
              <a:rPr lang="en-GB" dirty="0" smtClean="0">
                <a:latin typeface="Arial Narrow"/>
                <a:cs typeface="Arial Narrow"/>
              </a:rPr>
              <a:t>Join with another pair. Take it in turns for each person to tell their partners story in 1 minute. </a:t>
            </a:r>
          </a:p>
          <a:p>
            <a:pPr marL="0" lvl="0" indent="0">
              <a:buNone/>
            </a:pPr>
            <a:r>
              <a:rPr lang="en-GB" b="1" dirty="0" smtClean="0">
                <a:latin typeface="Arial Narrow"/>
                <a:cs typeface="Arial Narrow"/>
              </a:rPr>
              <a:t>Stand</a:t>
            </a:r>
            <a:r>
              <a:rPr lang="en-GB" dirty="0" smtClean="0">
                <a:latin typeface="Arial Narrow"/>
                <a:cs typeface="Arial Narrow"/>
              </a:rPr>
              <a:t> behind you </a:t>
            </a:r>
            <a:r>
              <a:rPr lang="en-GB" b="1" dirty="0" smtClean="0">
                <a:latin typeface="Arial Narrow"/>
                <a:cs typeface="Arial Narrow"/>
              </a:rPr>
              <a:t>seated</a:t>
            </a:r>
            <a:r>
              <a:rPr lang="en-GB" dirty="0" smtClean="0">
                <a:latin typeface="Arial Narrow"/>
                <a:cs typeface="Arial Narrow"/>
              </a:rPr>
              <a:t> partner while you tell their story.</a:t>
            </a:r>
          </a:p>
          <a:p>
            <a:pPr marL="0" lvl="0" indent="0">
              <a:buNone/>
            </a:pPr>
            <a:endParaRPr lang="en-GB" dirty="0" smtClean="0">
              <a:latin typeface="Arial Narrow"/>
              <a:cs typeface="Arial Narrow"/>
            </a:endParaRPr>
          </a:p>
          <a:p>
            <a:pPr marL="0" lvl="0" indent="0">
              <a:buNone/>
            </a:pPr>
            <a:r>
              <a:rPr lang="en-GB" dirty="0" smtClean="0">
                <a:latin typeface="Arial Narrow"/>
                <a:cs typeface="Arial Narrow"/>
              </a:rPr>
              <a:t>Source: </a:t>
            </a:r>
            <a:r>
              <a:rPr lang="en-GB" dirty="0" err="1" smtClean="0">
                <a:latin typeface="Arial Narrow"/>
                <a:cs typeface="Arial Narrow"/>
              </a:rPr>
              <a:t>photovoice</a:t>
            </a:r>
            <a:endParaRPr lang="en-GB" dirty="0">
              <a:latin typeface="Arial Narrow"/>
              <a:cs typeface="Arial Narrow"/>
            </a:endParaRPr>
          </a:p>
          <a:p>
            <a:pPr marL="0" indent="0">
              <a:lnSpc>
                <a:spcPct val="70000"/>
              </a:lnSpc>
              <a:buNone/>
            </a:pPr>
            <a:endParaRPr lang="en-US" dirty="0" smtClean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758075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Arial Narrow"/>
                <a:cs typeface="Arial Narrow"/>
              </a:rPr>
              <a:t>Scaling</a:t>
            </a:r>
            <a:endParaRPr lang="en-GB" b="1" dirty="0">
              <a:latin typeface="Arial Narrow"/>
              <a:cs typeface="Arial Narrow"/>
            </a:endParaRPr>
          </a:p>
        </p:txBody>
      </p:sp>
      <p:pic>
        <p:nvPicPr>
          <p:cNvPr id="4" name="officeArt object"/>
          <p:cNvPicPr/>
          <p:nvPr/>
        </p:nvPicPr>
        <p:blipFill rotWithShape="1">
          <a:blip r:embed="rId3">
            <a:extLst/>
          </a:blip>
          <a:srcRect/>
          <a:stretch>
            <a:fillRect/>
          </a:stretch>
        </p:blipFill>
        <p:spPr>
          <a:xfrm>
            <a:off x="9637776" y="365125"/>
            <a:ext cx="1716024" cy="1244219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332" y="1877265"/>
            <a:ext cx="10515600" cy="4624922"/>
          </a:xfrm>
        </p:spPr>
        <p:txBody>
          <a:bodyPr>
            <a:norm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n-US" dirty="0" smtClean="0">
                <a:latin typeface="Arial Narrow"/>
                <a:cs typeface="Arial Narrow"/>
              </a:rPr>
              <a:t>Think about your best hopes that you defined at the beginning of the day.</a:t>
            </a:r>
          </a:p>
          <a:p>
            <a:pPr marL="0" indent="0">
              <a:lnSpc>
                <a:spcPct val="70000"/>
              </a:lnSpc>
              <a:buNone/>
            </a:pPr>
            <a:endParaRPr lang="en-US" dirty="0">
              <a:latin typeface="Arial Narrow"/>
              <a:cs typeface="Arial Narrow"/>
            </a:endParaRPr>
          </a:p>
          <a:p>
            <a:pPr marL="0" indent="0">
              <a:buNone/>
            </a:pPr>
            <a:r>
              <a:rPr lang="en-US" dirty="0">
                <a:latin typeface="Arial Narrow"/>
                <a:cs typeface="Arial Narrow"/>
              </a:rPr>
              <a:t>On a scale of 0 – 10, where ‘0’ is the worst things have ever been and ‘10’ is your best hopes, where are you today?</a:t>
            </a:r>
          </a:p>
          <a:p>
            <a:pPr marL="0" indent="0">
              <a:lnSpc>
                <a:spcPct val="70000"/>
              </a:lnSpc>
              <a:buNone/>
            </a:pPr>
            <a:endParaRPr lang="en-US" dirty="0">
              <a:latin typeface="Arial Narrow"/>
              <a:cs typeface="Arial Narrow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dirty="0" smtClean="0">
                <a:latin typeface="Arial Narrow"/>
                <a:cs typeface="Arial Narrow"/>
              </a:rPr>
              <a:t>Add your response to the wall chart.</a:t>
            </a:r>
          </a:p>
          <a:p>
            <a:pPr>
              <a:lnSpc>
                <a:spcPct val="70000"/>
              </a:lnSpc>
            </a:pPr>
            <a:endParaRPr lang="en-US" dirty="0" smtClean="0">
              <a:latin typeface="Arial Narrow"/>
              <a:cs typeface="Arial Narrow"/>
            </a:endParaRPr>
          </a:p>
          <a:p>
            <a:pPr>
              <a:lnSpc>
                <a:spcPct val="70000"/>
              </a:lnSpc>
            </a:pPr>
            <a:endParaRPr lang="en-US" dirty="0" smtClean="0">
              <a:latin typeface="Arial Narrow"/>
              <a:cs typeface="Arial Narrow"/>
            </a:endParaRPr>
          </a:p>
          <a:p>
            <a:pPr>
              <a:lnSpc>
                <a:spcPct val="70000"/>
              </a:lnSpc>
            </a:pPr>
            <a:endParaRPr lang="en-US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041448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Arial Narrow"/>
                <a:cs typeface="Arial Narrow"/>
              </a:rPr>
              <a:t>Mood metre</a:t>
            </a:r>
            <a:endParaRPr lang="en-GB" b="1" dirty="0">
              <a:latin typeface="Arial Narrow"/>
              <a:cs typeface="Arial Narrow"/>
            </a:endParaRPr>
          </a:p>
        </p:txBody>
      </p:sp>
      <p:pic>
        <p:nvPicPr>
          <p:cNvPr id="4" name="officeArt object"/>
          <p:cNvPicPr/>
          <p:nvPr/>
        </p:nvPicPr>
        <p:blipFill rotWithShape="1">
          <a:blip r:embed="rId3">
            <a:extLst/>
          </a:blip>
          <a:srcRect/>
          <a:stretch>
            <a:fillRect/>
          </a:stretch>
        </p:blipFill>
        <p:spPr>
          <a:xfrm>
            <a:off x="9637776" y="365125"/>
            <a:ext cx="1716024" cy="1244219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332" y="1877265"/>
            <a:ext cx="10515600" cy="4624922"/>
          </a:xfrm>
        </p:spPr>
        <p:txBody>
          <a:bodyPr>
            <a:normAutofit/>
          </a:bodyPr>
          <a:lstStyle/>
          <a:p>
            <a:pPr marL="0" indent="0">
              <a:lnSpc>
                <a:spcPct val="70000"/>
              </a:lnSpc>
              <a:buNone/>
            </a:pPr>
            <a:endParaRPr lang="en-US" dirty="0">
              <a:latin typeface="Arial Narrow"/>
              <a:cs typeface="Arial Narrow"/>
            </a:endParaRPr>
          </a:p>
          <a:p>
            <a:pPr marL="0" indent="0">
              <a:lnSpc>
                <a:spcPct val="70000"/>
              </a:lnSpc>
              <a:buNone/>
            </a:pPr>
            <a:endParaRPr lang="en-US" dirty="0" smtClean="0">
              <a:latin typeface="Arial Narrow"/>
              <a:cs typeface="Arial Narrow"/>
            </a:endParaRPr>
          </a:p>
          <a:p>
            <a:pPr>
              <a:lnSpc>
                <a:spcPct val="70000"/>
              </a:lnSpc>
            </a:pPr>
            <a:endParaRPr lang="en-US" dirty="0" smtClean="0">
              <a:latin typeface="Arial Narrow"/>
              <a:cs typeface="Arial Narrow"/>
            </a:endParaRPr>
          </a:p>
          <a:p>
            <a:pPr>
              <a:lnSpc>
                <a:spcPct val="70000"/>
              </a:lnSpc>
            </a:pPr>
            <a:endParaRPr lang="en-US" dirty="0" smtClean="0">
              <a:latin typeface="Arial Narrow"/>
              <a:cs typeface="Arial Narrow"/>
            </a:endParaRPr>
          </a:p>
          <a:p>
            <a:pPr>
              <a:lnSpc>
                <a:spcPct val="70000"/>
              </a:lnSpc>
            </a:pPr>
            <a:endParaRPr lang="en-US" dirty="0">
              <a:latin typeface="Arial Narrow"/>
              <a:cs typeface="Arial Narrow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898" y="2103966"/>
            <a:ext cx="10326592" cy="411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715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Arial Narrow"/>
                <a:cs typeface="Arial Narrow"/>
              </a:rPr>
              <a:t>Group circle</a:t>
            </a:r>
            <a:endParaRPr lang="en-GB" b="1" dirty="0">
              <a:latin typeface="Arial Narrow"/>
              <a:cs typeface="Arial Narrow"/>
            </a:endParaRPr>
          </a:p>
        </p:txBody>
      </p:sp>
      <p:pic>
        <p:nvPicPr>
          <p:cNvPr id="4" name="officeArt object"/>
          <p:cNvPicPr/>
          <p:nvPr/>
        </p:nvPicPr>
        <p:blipFill rotWithShape="1">
          <a:blip r:embed="rId3">
            <a:extLst/>
          </a:blip>
          <a:srcRect/>
          <a:stretch>
            <a:fillRect/>
          </a:stretch>
        </p:blipFill>
        <p:spPr>
          <a:xfrm>
            <a:off x="9637776" y="365125"/>
            <a:ext cx="1716024" cy="1244219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332" y="1877265"/>
            <a:ext cx="10515600" cy="4624922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  <a:buFont typeface="Wingdings" charset="2"/>
              <a:buChar char="§"/>
            </a:pPr>
            <a:r>
              <a:rPr lang="en-US" dirty="0" smtClean="0">
                <a:latin typeface="Arial Narrow"/>
                <a:cs typeface="Arial Narrow"/>
              </a:rPr>
              <a:t>What have we done so far?</a:t>
            </a:r>
          </a:p>
          <a:p>
            <a:pPr marL="0" indent="0">
              <a:lnSpc>
                <a:spcPct val="70000"/>
              </a:lnSpc>
              <a:buNone/>
            </a:pPr>
            <a:endParaRPr lang="en-US" dirty="0" smtClean="0">
              <a:latin typeface="Arial Narrow"/>
              <a:cs typeface="Arial Narrow"/>
            </a:endParaRPr>
          </a:p>
          <a:p>
            <a:pPr>
              <a:lnSpc>
                <a:spcPct val="70000"/>
              </a:lnSpc>
              <a:buFont typeface="Wingdings" charset="2"/>
              <a:buChar char="§"/>
            </a:pPr>
            <a:r>
              <a:rPr lang="en-US" dirty="0" smtClean="0">
                <a:latin typeface="Arial Narrow"/>
                <a:cs typeface="Arial Narrow"/>
              </a:rPr>
              <a:t>What have we learnt?</a:t>
            </a:r>
          </a:p>
          <a:p>
            <a:pPr marL="0" indent="0">
              <a:lnSpc>
                <a:spcPct val="70000"/>
              </a:lnSpc>
              <a:buNone/>
            </a:pPr>
            <a:endParaRPr lang="en-US" dirty="0" smtClean="0">
              <a:latin typeface="Arial Narrow"/>
              <a:cs typeface="Arial Narrow"/>
            </a:endParaRPr>
          </a:p>
          <a:p>
            <a:pPr>
              <a:lnSpc>
                <a:spcPct val="70000"/>
              </a:lnSpc>
              <a:buFont typeface="Wingdings" charset="2"/>
              <a:buChar char="§"/>
            </a:pPr>
            <a:r>
              <a:rPr lang="en-US" dirty="0" smtClean="0">
                <a:latin typeface="Arial Narrow"/>
                <a:cs typeface="Arial Narrow"/>
              </a:rPr>
              <a:t>Thoughts and reflections</a:t>
            </a:r>
          </a:p>
          <a:p>
            <a:pPr>
              <a:lnSpc>
                <a:spcPct val="70000"/>
              </a:lnSpc>
            </a:pPr>
            <a:endParaRPr lang="en-US" dirty="0" smtClean="0">
              <a:latin typeface="Arial Narrow"/>
              <a:cs typeface="Arial Narrow"/>
            </a:endParaRPr>
          </a:p>
          <a:p>
            <a:pPr>
              <a:lnSpc>
                <a:spcPct val="70000"/>
              </a:lnSpc>
            </a:pPr>
            <a:endParaRPr lang="en-US" dirty="0" smtClean="0">
              <a:latin typeface="Arial Narrow"/>
              <a:cs typeface="Arial Narrow"/>
            </a:endParaRPr>
          </a:p>
          <a:p>
            <a:pPr>
              <a:lnSpc>
                <a:spcPct val="70000"/>
              </a:lnSpc>
            </a:pPr>
            <a:endParaRPr lang="en-US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049188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b="1" dirty="0">
              <a:latin typeface="Arial Narrow"/>
              <a:cs typeface="Arial Narrow"/>
            </a:endParaRPr>
          </a:p>
        </p:txBody>
      </p:sp>
      <p:pic>
        <p:nvPicPr>
          <p:cNvPr id="4" name="officeArt object"/>
          <p:cNvPicPr/>
          <p:nvPr/>
        </p:nvPicPr>
        <p:blipFill rotWithShape="1">
          <a:blip r:embed="rId3">
            <a:extLst/>
          </a:blip>
          <a:srcRect/>
          <a:stretch>
            <a:fillRect/>
          </a:stretch>
        </p:blipFill>
        <p:spPr>
          <a:xfrm>
            <a:off x="9637776" y="365125"/>
            <a:ext cx="1716024" cy="1244219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332" y="1877265"/>
            <a:ext cx="10515600" cy="4624922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endParaRPr lang="en-US" dirty="0" smtClean="0">
              <a:latin typeface="Arial Narrow"/>
              <a:cs typeface="Arial Narrow"/>
            </a:endParaRPr>
          </a:p>
          <a:p>
            <a:pPr>
              <a:lnSpc>
                <a:spcPct val="70000"/>
              </a:lnSpc>
            </a:pPr>
            <a:endParaRPr lang="en-US" dirty="0" smtClean="0">
              <a:latin typeface="Arial Narrow"/>
              <a:cs typeface="Arial Narrow"/>
            </a:endParaRPr>
          </a:p>
          <a:p>
            <a:pPr>
              <a:lnSpc>
                <a:spcPct val="70000"/>
              </a:lnSpc>
            </a:pPr>
            <a:endParaRPr lang="en-US" dirty="0">
              <a:latin typeface="Arial Narrow"/>
              <a:cs typeface="Arial Narrow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6534" y="738840"/>
            <a:ext cx="5596219" cy="559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865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Arial Narrow"/>
                <a:cs typeface="Arial Narrow"/>
              </a:rPr>
              <a:t>Power</a:t>
            </a:r>
            <a:endParaRPr lang="en-GB" b="1" dirty="0">
              <a:latin typeface="Arial Narrow"/>
              <a:cs typeface="Arial Narrow"/>
            </a:endParaRPr>
          </a:p>
        </p:txBody>
      </p:sp>
      <p:pic>
        <p:nvPicPr>
          <p:cNvPr id="4" name="officeArt object"/>
          <p:cNvPicPr/>
          <p:nvPr/>
        </p:nvPicPr>
        <p:blipFill rotWithShape="1">
          <a:blip r:embed="rId3">
            <a:extLst/>
          </a:blip>
          <a:srcRect/>
          <a:stretch>
            <a:fillRect/>
          </a:stretch>
        </p:blipFill>
        <p:spPr>
          <a:xfrm>
            <a:off x="9637776" y="365125"/>
            <a:ext cx="1716024" cy="1244219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332" y="1840979"/>
            <a:ext cx="10515600" cy="3638166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 smtClean="0">
                <a:latin typeface="Arial Narrow"/>
                <a:cs typeface="Arial Narrow"/>
              </a:rPr>
              <a:t>We must </a:t>
            </a:r>
            <a:r>
              <a:rPr lang="en-US" sz="3600" dirty="0" err="1" smtClean="0">
                <a:latin typeface="Arial Narrow"/>
                <a:cs typeface="Arial Narrow"/>
              </a:rPr>
              <a:t>recognise</a:t>
            </a:r>
            <a:r>
              <a:rPr lang="en-US" sz="3600" dirty="0" smtClean="0">
                <a:latin typeface="Arial Narrow"/>
                <a:cs typeface="Arial Narrow"/>
              </a:rPr>
              <a:t> the importance of the “</a:t>
            </a:r>
            <a:r>
              <a:rPr lang="en-US" sz="3600" b="1" dirty="0" smtClean="0">
                <a:latin typeface="Arial Narrow"/>
                <a:cs typeface="Arial Narrow"/>
              </a:rPr>
              <a:t>imbalance of power </a:t>
            </a:r>
            <a:r>
              <a:rPr lang="en-US" sz="3600" dirty="0" smtClean="0">
                <a:latin typeface="Arial Narrow"/>
                <a:cs typeface="Arial Narrow"/>
              </a:rPr>
              <a:t>that exists in the experience of receiving services, and the </a:t>
            </a:r>
            <a:r>
              <a:rPr lang="en-US" sz="3600" b="1" dirty="0" smtClean="0">
                <a:latin typeface="Arial Narrow"/>
                <a:cs typeface="Arial Narrow"/>
              </a:rPr>
              <a:t>need to restore that balance </a:t>
            </a:r>
            <a:r>
              <a:rPr lang="en-US" sz="3600" dirty="0" smtClean="0">
                <a:latin typeface="Arial Narrow"/>
                <a:cs typeface="Arial Narrow"/>
              </a:rPr>
              <a:t>through professional practice that is respectful, knowledgeable an patient.”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600" dirty="0" err="1" smtClean="0">
                <a:latin typeface="Arial Narrow"/>
                <a:cs typeface="Arial Narrow"/>
              </a:rPr>
              <a:t>Brodie</a:t>
            </a:r>
            <a:r>
              <a:rPr lang="en-US" sz="3600" dirty="0" smtClean="0">
                <a:latin typeface="Arial Narrow"/>
                <a:cs typeface="Arial Narrow"/>
              </a:rPr>
              <a:t>, I (2016)</a:t>
            </a:r>
          </a:p>
          <a:p>
            <a:pPr>
              <a:lnSpc>
                <a:spcPct val="150000"/>
              </a:lnSpc>
            </a:pPr>
            <a:endParaRPr lang="en-US" sz="4000" dirty="0" smtClean="0">
              <a:latin typeface="Arial Narrow"/>
              <a:cs typeface="Arial Narrow"/>
            </a:endParaRPr>
          </a:p>
          <a:p>
            <a:pPr>
              <a:lnSpc>
                <a:spcPct val="150000"/>
              </a:lnSpc>
            </a:pPr>
            <a:endParaRPr lang="en-US" sz="40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113698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Arial Narrow"/>
                <a:cs typeface="Arial Narrow"/>
              </a:rPr>
              <a:t>Three faces of power</a:t>
            </a:r>
            <a:endParaRPr lang="en-GB" b="1" dirty="0">
              <a:latin typeface="Arial Narrow"/>
              <a:cs typeface="Arial Narrow"/>
            </a:endParaRPr>
          </a:p>
        </p:txBody>
      </p:sp>
      <p:pic>
        <p:nvPicPr>
          <p:cNvPr id="4" name="officeArt object"/>
          <p:cNvPicPr/>
          <p:nvPr/>
        </p:nvPicPr>
        <p:blipFill rotWithShape="1">
          <a:blip r:embed="rId3">
            <a:extLst/>
          </a:blip>
          <a:srcRect/>
          <a:stretch>
            <a:fillRect/>
          </a:stretch>
        </p:blipFill>
        <p:spPr>
          <a:xfrm>
            <a:off x="9637776" y="365125"/>
            <a:ext cx="1716024" cy="1244219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332" y="1840979"/>
            <a:ext cx="10515600" cy="4400164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b="1" dirty="0" smtClean="0">
                <a:latin typeface="Arial Narrow"/>
                <a:cs typeface="Arial Narrow"/>
              </a:rPr>
              <a:t>Visible power:</a:t>
            </a:r>
            <a:r>
              <a:rPr lang="en-US" sz="3600" dirty="0" smtClean="0">
                <a:latin typeface="Arial Narrow"/>
                <a:cs typeface="Arial Narrow"/>
              </a:rPr>
              <a:t> formal and observable decision-making, pluralist politics with visible ‘power over’ and clear winners and losers.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600" b="1" dirty="0" smtClean="0">
                <a:latin typeface="Arial Narrow"/>
                <a:cs typeface="Arial Narrow"/>
              </a:rPr>
              <a:t>Hidden power: </a:t>
            </a:r>
            <a:r>
              <a:rPr lang="en-US" sz="3600" dirty="0" smtClean="0">
                <a:latin typeface="Arial Narrow"/>
                <a:cs typeface="Arial Narrow"/>
              </a:rPr>
              <a:t>setting the agenda behind the scenes, </a:t>
            </a:r>
            <a:r>
              <a:rPr lang="en-US" sz="3600" dirty="0" err="1" smtClean="0">
                <a:latin typeface="Arial Narrow"/>
                <a:cs typeface="Arial Narrow"/>
              </a:rPr>
              <a:t>mobilising</a:t>
            </a:r>
            <a:r>
              <a:rPr lang="en-US" sz="3600" dirty="0" smtClean="0">
                <a:latin typeface="Arial Narrow"/>
                <a:cs typeface="Arial Narrow"/>
              </a:rPr>
              <a:t> biases and interests, excluding people an discussions from debates.</a:t>
            </a:r>
            <a:endParaRPr lang="en-US" sz="3600" b="1" dirty="0" smtClean="0">
              <a:latin typeface="Arial Narrow"/>
              <a:cs typeface="Arial Narrow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3600" b="1" dirty="0" smtClean="0">
                <a:latin typeface="Arial Narrow"/>
                <a:cs typeface="Arial Narrow"/>
              </a:rPr>
              <a:t>Invisible power: </a:t>
            </a:r>
            <a:r>
              <a:rPr lang="en-US" sz="3600" dirty="0" smtClean="0">
                <a:latin typeface="Arial Narrow"/>
                <a:cs typeface="Arial Narrow"/>
              </a:rPr>
              <a:t>shaping public opinion and needs; social conditioning, ideology and values; may be </a:t>
            </a:r>
            <a:r>
              <a:rPr lang="en-US" sz="3600" dirty="0" err="1" smtClean="0">
                <a:latin typeface="Arial Narrow"/>
                <a:cs typeface="Arial Narrow"/>
              </a:rPr>
              <a:t>internalised</a:t>
            </a:r>
            <a:r>
              <a:rPr lang="en-US" sz="3600" dirty="0" smtClean="0">
                <a:latin typeface="Arial Narrow"/>
                <a:cs typeface="Arial Narrow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600" dirty="0" err="1" smtClean="0">
                <a:latin typeface="Arial Narrow"/>
                <a:cs typeface="Arial Narrow"/>
              </a:rPr>
              <a:t>Jethro</a:t>
            </a:r>
            <a:r>
              <a:rPr lang="en-US" sz="3600" dirty="0" smtClean="0">
                <a:latin typeface="Arial Narrow"/>
                <a:cs typeface="Arial Narrow"/>
              </a:rPr>
              <a:t> Petit</a:t>
            </a:r>
            <a:endParaRPr lang="en-US" sz="36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417206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Arial Narrow"/>
                <a:cs typeface="Arial Narrow"/>
              </a:rPr>
              <a:t>Upper and lowers</a:t>
            </a:r>
            <a:endParaRPr lang="en-GB" b="1" dirty="0">
              <a:latin typeface="Arial Narrow"/>
              <a:cs typeface="Arial Narrow"/>
            </a:endParaRPr>
          </a:p>
        </p:txBody>
      </p:sp>
      <p:pic>
        <p:nvPicPr>
          <p:cNvPr id="4" name="officeArt object"/>
          <p:cNvPicPr/>
          <p:nvPr/>
        </p:nvPicPr>
        <p:blipFill rotWithShape="1">
          <a:blip r:embed="rId3">
            <a:extLst/>
          </a:blip>
          <a:srcRect/>
          <a:stretch>
            <a:fillRect/>
          </a:stretch>
        </p:blipFill>
        <p:spPr>
          <a:xfrm>
            <a:off x="9637776" y="365125"/>
            <a:ext cx="1716024" cy="1244219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332" y="1677691"/>
            <a:ext cx="10515600" cy="4944451"/>
          </a:xfrm>
        </p:spPr>
        <p:txBody>
          <a:bodyPr>
            <a:normAutofit/>
          </a:bodyPr>
          <a:lstStyle/>
          <a:p>
            <a:pPr marL="0" indent="0">
              <a:lnSpc>
                <a:spcPct val="70000"/>
              </a:lnSpc>
              <a:buNone/>
            </a:pPr>
            <a:endParaRPr lang="en-US" dirty="0" smtClean="0">
              <a:latin typeface="Arial Narrow"/>
              <a:cs typeface="Arial Narrow"/>
            </a:endParaRPr>
          </a:p>
          <a:p>
            <a:pPr>
              <a:lnSpc>
                <a:spcPct val="70000"/>
              </a:lnSpc>
            </a:pPr>
            <a:endParaRPr lang="en-US" dirty="0" smtClean="0">
              <a:latin typeface="Arial Narrow"/>
              <a:cs typeface="Arial Narrow"/>
            </a:endParaRPr>
          </a:p>
          <a:p>
            <a:pPr>
              <a:lnSpc>
                <a:spcPct val="70000"/>
              </a:lnSpc>
            </a:pPr>
            <a:endParaRPr lang="en-US" dirty="0">
              <a:latin typeface="Arial Narrow"/>
              <a:cs typeface="Arial Narrow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021449"/>
              </p:ext>
            </p:extLst>
          </p:nvPr>
        </p:nvGraphicFramePr>
        <p:xfrm>
          <a:off x="1124856" y="2352523"/>
          <a:ext cx="10305146" cy="36018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1827"/>
                <a:gridCol w="1173597"/>
                <a:gridCol w="1173597"/>
                <a:gridCol w="2245375"/>
                <a:gridCol w="2245375"/>
                <a:gridCol w="2245375"/>
              </a:tblGrid>
              <a:tr h="74990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Upper</a:t>
                      </a:r>
                      <a:endParaRPr lang="en-US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Lower</a:t>
                      </a:r>
                      <a:endParaRPr lang="en-US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Visible, invisible, hidden</a:t>
                      </a:r>
                      <a:endParaRPr lang="en-US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Behaviour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/use of power &amp; impact of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 Upper</a:t>
                      </a:r>
                      <a:endParaRPr lang="en-US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How are rights violated/ participation limited</a:t>
                      </a:r>
                      <a:endParaRPr lang="en-US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What 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behaviour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 could change?</a:t>
                      </a:r>
                      <a:endParaRPr lang="en-US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956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Teacher</a:t>
                      </a:r>
                      <a:endParaRPr lang="en-US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Pupil</a:t>
                      </a:r>
                      <a:endParaRPr lang="en-US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Visible</a:t>
                      </a:r>
                      <a:endParaRPr lang="en-US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Intimidating, one way learning, </a:t>
                      </a:r>
                      <a:endParaRPr lang="en-US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Access to education</a:t>
                      </a:r>
                      <a:endParaRPr lang="en-US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Open ended discussions, consideration of different learning styles</a:t>
                      </a:r>
                      <a:endParaRPr lang="en-US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9565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9565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9565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4267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Arial Narrow"/>
                <a:cs typeface="Arial Narrow"/>
              </a:rPr>
              <a:t>Realms of power</a:t>
            </a:r>
            <a:endParaRPr lang="en-GB" b="1" dirty="0">
              <a:latin typeface="Arial Narrow"/>
              <a:cs typeface="Arial Narrow"/>
            </a:endParaRPr>
          </a:p>
        </p:txBody>
      </p:sp>
      <p:pic>
        <p:nvPicPr>
          <p:cNvPr id="4" name="officeArt object"/>
          <p:cNvPicPr/>
          <p:nvPr/>
        </p:nvPicPr>
        <p:blipFill rotWithShape="1">
          <a:blip r:embed="rId3">
            <a:extLst/>
          </a:blip>
          <a:srcRect/>
          <a:stretch>
            <a:fillRect/>
          </a:stretch>
        </p:blipFill>
        <p:spPr>
          <a:xfrm>
            <a:off x="9637776" y="365125"/>
            <a:ext cx="1716024" cy="1244219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332" y="1840979"/>
            <a:ext cx="10515600" cy="440016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sz="3600" dirty="0" smtClean="0">
              <a:latin typeface="Arial Narrow"/>
              <a:cs typeface="Arial Narrow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3600" dirty="0">
              <a:latin typeface="Arial Narrow"/>
              <a:cs typeface="Arial Narrow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3600" dirty="0" smtClean="0">
              <a:latin typeface="Arial Narrow"/>
              <a:cs typeface="Arial Narrow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3600" dirty="0">
              <a:latin typeface="Arial Narrow"/>
              <a:cs typeface="Arial Narrow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 smtClean="0">
                <a:latin typeface="Arial Narrow"/>
                <a:cs typeface="Arial Narrow"/>
              </a:rPr>
              <a:t>Jethro</a:t>
            </a:r>
            <a:r>
              <a:rPr lang="en-US" dirty="0" smtClean="0">
                <a:latin typeface="Arial Narrow"/>
                <a:cs typeface="Arial Narrow"/>
              </a:rPr>
              <a:t> </a:t>
            </a:r>
            <a:r>
              <a:rPr lang="en-US" dirty="0">
                <a:latin typeface="Arial Narrow"/>
                <a:cs typeface="Arial Narrow"/>
              </a:rPr>
              <a:t>Pettit</a:t>
            </a:r>
          </a:p>
          <a:p>
            <a:pPr marL="0" indent="0">
              <a:lnSpc>
                <a:spcPct val="150000"/>
              </a:lnSpc>
              <a:buNone/>
            </a:pPr>
            <a:endParaRPr lang="en-US" sz="3600" dirty="0">
              <a:latin typeface="Arial Narrow"/>
              <a:cs typeface="Arial Narrow"/>
            </a:endParaRPr>
          </a:p>
        </p:txBody>
      </p:sp>
      <p:sp>
        <p:nvSpPr>
          <p:cNvPr id="5" name="Oval 4"/>
          <p:cNvSpPr/>
          <p:nvPr/>
        </p:nvSpPr>
        <p:spPr>
          <a:xfrm>
            <a:off x="1987903" y="2466206"/>
            <a:ext cx="3110700" cy="2668667"/>
          </a:xfrm>
          <a:prstGeom prst="ellipse">
            <a:avLst/>
          </a:pr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 Narrow"/>
                <a:cs typeface="Arial Narrow"/>
              </a:rPr>
              <a:t>Intimate</a:t>
            </a:r>
            <a:r>
              <a:rPr lang="en-US" dirty="0">
                <a:solidFill>
                  <a:schemeClr val="tx1"/>
                </a:solidFill>
                <a:latin typeface="Arial Narrow"/>
                <a:cs typeface="Arial Narrow"/>
              </a:rPr>
              <a:t>: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 Narrow"/>
                <a:cs typeface="Arial Narrow"/>
              </a:rPr>
              <a:t> self-esteem, 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 Narrow"/>
                <a:cs typeface="Arial Narrow"/>
              </a:rPr>
              <a:t>self-confidence, 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 Narrow"/>
                <a:cs typeface="Arial Narrow"/>
              </a:rPr>
              <a:t>relationship to body, 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 Narrow"/>
                <a:cs typeface="Arial Narrow"/>
              </a:rPr>
              <a:t>sense of physical </a:t>
            </a:r>
            <a:r>
              <a:rPr lang="en-US" dirty="0" smtClean="0">
                <a:solidFill>
                  <a:schemeClr val="tx1"/>
                </a:solidFill>
                <a:latin typeface="Arial Narrow"/>
                <a:cs typeface="Arial Narrow"/>
              </a:rPr>
              <a:t>and emotional </a:t>
            </a:r>
            <a:r>
              <a:rPr lang="en-US" dirty="0">
                <a:solidFill>
                  <a:schemeClr val="tx1"/>
                </a:solidFill>
                <a:latin typeface="Arial Narrow"/>
                <a:cs typeface="Arial Narrow"/>
              </a:rPr>
              <a:t>autonomy in 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 Narrow"/>
                <a:cs typeface="Arial Narrow"/>
              </a:rPr>
              <a:t>relation to others.</a:t>
            </a:r>
          </a:p>
          <a:p>
            <a:pPr algn="ctr"/>
            <a:endParaRPr lang="en-US" dirty="0">
              <a:noFill/>
            </a:endParaRPr>
          </a:p>
        </p:txBody>
      </p:sp>
      <p:sp>
        <p:nvSpPr>
          <p:cNvPr id="6" name="Oval 5"/>
          <p:cNvSpPr/>
          <p:nvPr/>
        </p:nvSpPr>
        <p:spPr>
          <a:xfrm>
            <a:off x="1877462" y="1656413"/>
            <a:ext cx="6092549" cy="4306668"/>
          </a:xfrm>
          <a:prstGeom prst="ellipse">
            <a:avLst/>
          </a:pr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>
                <a:solidFill>
                  <a:srgbClr val="000000"/>
                </a:solidFill>
              </a:rPr>
              <a:t>Private</a:t>
            </a:r>
            <a:r>
              <a:rPr lang="en-US" dirty="0">
                <a:solidFill>
                  <a:srgbClr val="000000"/>
                </a:solidFill>
              </a:rPr>
              <a:t>: </a:t>
            </a:r>
            <a:endParaRPr lang="en-US" dirty="0" smtClean="0">
              <a:solidFill>
                <a:srgbClr val="000000"/>
              </a:solidFill>
            </a:endParaRPr>
          </a:p>
          <a:p>
            <a:pPr algn="r"/>
            <a:r>
              <a:rPr lang="en-US" dirty="0" smtClean="0">
                <a:solidFill>
                  <a:srgbClr val="000000"/>
                </a:solidFill>
              </a:rPr>
              <a:t>family</a:t>
            </a:r>
            <a:r>
              <a:rPr lang="en-US" dirty="0">
                <a:solidFill>
                  <a:srgbClr val="000000"/>
                </a:solidFill>
              </a:rPr>
              <a:t>, </a:t>
            </a:r>
            <a:endParaRPr lang="en-US" dirty="0" smtClean="0">
              <a:solidFill>
                <a:srgbClr val="000000"/>
              </a:solidFill>
            </a:endParaRPr>
          </a:p>
          <a:p>
            <a:pPr algn="r"/>
            <a:r>
              <a:rPr lang="en-US" dirty="0" smtClean="0">
                <a:solidFill>
                  <a:srgbClr val="000000"/>
                </a:solidFill>
              </a:rPr>
              <a:t>relationships</a:t>
            </a:r>
            <a:r>
              <a:rPr lang="en-US" dirty="0">
                <a:solidFill>
                  <a:srgbClr val="000000"/>
                </a:solidFill>
              </a:rPr>
              <a:t>, </a:t>
            </a:r>
            <a:endParaRPr lang="en-US" dirty="0" smtClean="0">
              <a:solidFill>
                <a:srgbClr val="000000"/>
              </a:solidFill>
            </a:endParaRPr>
          </a:p>
          <a:p>
            <a:pPr algn="r"/>
            <a:r>
              <a:rPr lang="en-US" dirty="0" smtClean="0">
                <a:solidFill>
                  <a:srgbClr val="000000"/>
                </a:solidFill>
              </a:rPr>
              <a:t>friends</a:t>
            </a:r>
            <a:r>
              <a:rPr lang="en-US" dirty="0">
                <a:solidFill>
                  <a:srgbClr val="000000"/>
                </a:solidFill>
              </a:rPr>
              <a:t>, marriage</a:t>
            </a:r>
          </a:p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785430" y="993856"/>
            <a:ext cx="9479343" cy="5631796"/>
          </a:xfrm>
          <a:prstGeom prst="ellipse">
            <a:avLst/>
          </a:pr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en-US" b="1" dirty="0">
                <a:solidFill>
                  <a:srgbClr val="000000"/>
                </a:solidFill>
                <a:latin typeface="Arial Narrow"/>
                <a:cs typeface="Arial Narrow"/>
              </a:rPr>
              <a:t>Public: </a:t>
            </a:r>
            <a:endParaRPr lang="en-US" b="1" dirty="0" smtClean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algn="r"/>
            <a:r>
              <a:rPr lang="en-US" dirty="0" smtClean="0">
                <a:solidFill>
                  <a:srgbClr val="000000"/>
                </a:solidFill>
                <a:latin typeface="Arial Narrow"/>
                <a:cs typeface="Arial Narrow"/>
              </a:rPr>
              <a:t>visible</a:t>
            </a:r>
            <a:r>
              <a:rPr lang="en-US" dirty="0">
                <a:solidFill>
                  <a:srgbClr val="000000"/>
                </a:solidFill>
                <a:latin typeface="Arial Narrow"/>
                <a:cs typeface="Arial Narrow"/>
              </a:rPr>
              <a:t>, employment, </a:t>
            </a:r>
            <a:endParaRPr lang="en-US" dirty="0" smtClean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algn="r"/>
            <a:r>
              <a:rPr lang="en-US" dirty="0" smtClean="0">
                <a:solidFill>
                  <a:srgbClr val="000000"/>
                </a:solidFill>
                <a:latin typeface="Arial Narrow"/>
                <a:cs typeface="Arial Narrow"/>
              </a:rPr>
              <a:t>public </a:t>
            </a:r>
            <a:r>
              <a:rPr lang="en-US" dirty="0">
                <a:solidFill>
                  <a:srgbClr val="000000"/>
                </a:solidFill>
                <a:latin typeface="Arial Narrow"/>
                <a:cs typeface="Arial Narrow"/>
              </a:rPr>
              <a:t>life, </a:t>
            </a:r>
            <a:endParaRPr lang="en-US" dirty="0" smtClean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algn="r"/>
            <a:r>
              <a:rPr lang="en-US" dirty="0" smtClean="0">
                <a:solidFill>
                  <a:srgbClr val="000000"/>
                </a:solidFill>
                <a:latin typeface="Arial Narrow"/>
                <a:cs typeface="Arial Narrow"/>
              </a:rPr>
              <a:t>relationships </a:t>
            </a:r>
          </a:p>
          <a:p>
            <a:pPr algn="r"/>
            <a:r>
              <a:rPr lang="en-US" dirty="0" smtClean="0">
                <a:solidFill>
                  <a:srgbClr val="000000"/>
                </a:solidFill>
                <a:latin typeface="Arial Narrow"/>
                <a:cs typeface="Arial Narrow"/>
              </a:rPr>
              <a:t>(local/ community v’s</a:t>
            </a:r>
          </a:p>
          <a:p>
            <a:pPr algn="r"/>
            <a:r>
              <a:rPr lang="en-US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 Narrow"/>
                <a:cs typeface="Arial Narrow"/>
              </a:rPr>
              <a:t>national)</a:t>
            </a:r>
          </a:p>
          <a:p>
            <a:pPr algn="r"/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615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095" y="1711192"/>
            <a:ext cx="3833277" cy="4780754"/>
          </a:xfrm>
          <a:prstGeom prst="rect">
            <a:avLst/>
          </a:prstGeom>
        </p:spPr>
      </p:pic>
      <p:pic>
        <p:nvPicPr>
          <p:cNvPr id="4" name="officeArt object"/>
          <p:cNvPicPr/>
          <p:nvPr/>
        </p:nvPicPr>
        <p:blipFill rotWithShape="1">
          <a:blip r:embed="rId4">
            <a:extLst/>
          </a:blip>
          <a:srcRect/>
          <a:stretch>
            <a:fillRect/>
          </a:stretch>
        </p:blipFill>
        <p:spPr>
          <a:xfrm>
            <a:off x="9637776" y="365125"/>
            <a:ext cx="1716024" cy="1244219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 Narrow"/>
                <a:cs typeface="Arial Narrow"/>
              </a:rPr>
              <a:t>Doing participation</a:t>
            </a:r>
            <a:endParaRPr lang="en-US" b="1" dirty="0">
              <a:latin typeface="Arial Narrow"/>
              <a:cs typeface="Arial Narrow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35064" y="2382548"/>
            <a:ext cx="6096000" cy="36317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GB" sz="4400" b="1" dirty="0" smtClean="0">
                <a:latin typeface="Arial Narrow"/>
                <a:cs typeface="Arial Narrow"/>
              </a:rPr>
              <a:t>Low Hanging Fruit</a:t>
            </a:r>
          </a:p>
          <a:p>
            <a:pPr lvl="0"/>
            <a:endParaRPr lang="en-GB" dirty="0" smtClean="0">
              <a:latin typeface="Arial Narrow"/>
              <a:cs typeface="Arial Narrow"/>
            </a:endParaRPr>
          </a:p>
          <a:p>
            <a:pPr marL="285750" lvl="0" indent="-285750">
              <a:buFont typeface="Wingdings" charset="2"/>
              <a:buChar char="§"/>
            </a:pPr>
            <a:r>
              <a:rPr lang="en-GB" sz="2800" dirty="0" smtClean="0">
                <a:latin typeface="Arial Narrow"/>
                <a:cs typeface="Arial Narrow"/>
              </a:rPr>
              <a:t>Creating a safe space;</a:t>
            </a:r>
          </a:p>
          <a:p>
            <a:pPr marL="285750" lvl="0" indent="-285750">
              <a:buFont typeface="Wingdings" charset="2"/>
              <a:buChar char="§"/>
            </a:pPr>
            <a:r>
              <a:rPr lang="en-GB" sz="2800" dirty="0" smtClean="0">
                <a:latin typeface="Arial Narrow"/>
                <a:cs typeface="Arial Narrow"/>
              </a:rPr>
              <a:t>Group work with high risk young people;</a:t>
            </a:r>
          </a:p>
          <a:p>
            <a:pPr marL="285750" lvl="0" indent="-285750">
              <a:buFont typeface="Wingdings" charset="2"/>
              <a:buChar char="§"/>
            </a:pPr>
            <a:r>
              <a:rPr lang="en-GB" sz="2800" dirty="0" smtClean="0">
                <a:latin typeface="Arial Narrow"/>
                <a:cs typeface="Arial Narrow"/>
              </a:rPr>
              <a:t>Embedding participatory practice in organisational culture;</a:t>
            </a:r>
          </a:p>
          <a:p>
            <a:pPr marL="285750" lvl="0" indent="-285750">
              <a:buFont typeface="Wingdings" charset="2"/>
              <a:buChar char="§"/>
            </a:pPr>
            <a:r>
              <a:rPr lang="en-GB" sz="2800" dirty="0" smtClean="0">
                <a:latin typeface="Arial Narrow"/>
                <a:cs typeface="Arial Narrow"/>
              </a:rPr>
              <a:t>Accessibility for, and representation of, young people.</a:t>
            </a:r>
            <a:endParaRPr lang="en-GB" sz="28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45160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Arial Narrow"/>
                <a:cs typeface="Arial Narrow"/>
              </a:rPr>
              <a:t>Planning for participation</a:t>
            </a:r>
            <a:endParaRPr lang="en-GB" b="1" dirty="0">
              <a:latin typeface="Arial Narrow"/>
              <a:cs typeface="Arial Narrow"/>
            </a:endParaRPr>
          </a:p>
        </p:txBody>
      </p:sp>
      <p:pic>
        <p:nvPicPr>
          <p:cNvPr id="4" name="officeArt object"/>
          <p:cNvPicPr/>
          <p:nvPr/>
        </p:nvPicPr>
        <p:blipFill rotWithShape="1">
          <a:blip r:embed="rId3">
            <a:extLst/>
          </a:blip>
          <a:srcRect/>
          <a:stretch>
            <a:fillRect/>
          </a:stretch>
        </p:blipFill>
        <p:spPr>
          <a:xfrm>
            <a:off x="9637776" y="365125"/>
            <a:ext cx="1716024" cy="1244219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332" y="1677691"/>
            <a:ext cx="10515600" cy="4944451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GB" dirty="0">
                <a:latin typeface="Arial Narrow"/>
                <a:cs typeface="Arial Narrow"/>
              </a:rPr>
              <a:t>Emotional and welfare support for young </a:t>
            </a:r>
            <a:r>
              <a:rPr lang="en-GB" dirty="0" smtClean="0">
                <a:latin typeface="Arial Narrow"/>
                <a:cs typeface="Arial Narrow"/>
              </a:rPr>
              <a:t>people;</a:t>
            </a:r>
            <a:endParaRPr lang="en-GB" dirty="0">
              <a:latin typeface="Arial Narrow"/>
              <a:cs typeface="Arial Narrow"/>
            </a:endParaRPr>
          </a:p>
          <a:p>
            <a:pPr lvl="0"/>
            <a:r>
              <a:rPr lang="en-GB" dirty="0">
                <a:latin typeface="Arial Narrow"/>
                <a:cs typeface="Arial Narrow"/>
              </a:rPr>
              <a:t>Safeguarding and risk </a:t>
            </a:r>
            <a:r>
              <a:rPr lang="en-GB" dirty="0" smtClean="0">
                <a:latin typeface="Arial Narrow"/>
                <a:cs typeface="Arial Narrow"/>
              </a:rPr>
              <a:t>management/mitigation;</a:t>
            </a:r>
            <a:endParaRPr lang="en-GB" dirty="0">
              <a:latin typeface="Arial Narrow"/>
              <a:cs typeface="Arial Narrow"/>
            </a:endParaRPr>
          </a:p>
          <a:p>
            <a:pPr lvl="0"/>
            <a:r>
              <a:rPr lang="en-GB" dirty="0">
                <a:latin typeface="Arial Narrow"/>
                <a:cs typeface="Arial Narrow"/>
              </a:rPr>
              <a:t>On-going and informed </a:t>
            </a:r>
            <a:r>
              <a:rPr lang="en-GB" dirty="0" smtClean="0">
                <a:latin typeface="Arial Narrow"/>
                <a:cs typeface="Arial Narrow"/>
              </a:rPr>
              <a:t>consent;</a:t>
            </a:r>
            <a:endParaRPr lang="en-GB" dirty="0">
              <a:latin typeface="Arial Narrow"/>
              <a:cs typeface="Arial Narrow"/>
            </a:endParaRPr>
          </a:p>
          <a:p>
            <a:pPr lvl="0"/>
            <a:r>
              <a:rPr lang="en-GB" dirty="0">
                <a:latin typeface="Arial Narrow"/>
                <a:cs typeface="Arial Narrow"/>
              </a:rPr>
              <a:t>Dealing with </a:t>
            </a:r>
            <a:r>
              <a:rPr lang="en-GB" dirty="0" smtClean="0">
                <a:latin typeface="Arial Narrow"/>
                <a:cs typeface="Arial Narrow"/>
              </a:rPr>
              <a:t>disclosure;</a:t>
            </a:r>
            <a:endParaRPr lang="en-GB" dirty="0">
              <a:latin typeface="Arial Narrow"/>
              <a:cs typeface="Arial Narrow"/>
            </a:endParaRPr>
          </a:p>
          <a:p>
            <a:pPr lvl="0"/>
            <a:r>
              <a:rPr lang="en-GB" dirty="0">
                <a:latin typeface="Arial Narrow"/>
                <a:cs typeface="Arial Narrow"/>
              </a:rPr>
              <a:t>Representation of young people and preparing young people for public facing </a:t>
            </a:r>
            <a:r>
              <a:rPr lang="en-GB" dirty="0" smtClean="0">
                <a:latin typeface="Arial Narrow"/>
                <a:cs typeface="Arial Narrow"/>
              </a:rPr>
              <a:t>work;</a:t>
            </a:r>
            <a:endParaRPr lang="en-GB" dirty="0">
              <a:latin typeface="Arial Narrow"/>
              <a:cs typeface="Arial Narrow"/>
            </a:endParaRPr>
          </a:p>
          <a:p>
            <a:pPr lvl="0"/>
            <a:r>
              <a:rPr lang="en-GB" dirty="0">
                <a:latin typeface="Arial Narrow"/>
                <a:cs typeface="Arial Narrow"/>
              </a:rPr>
              <a:t>Managing relationships with between the project and external partners and </a:t>
            </a:r>
            <a:r>
              <a:rPr lang="en-GB" dirty="0" smtClean="0">
                <a:latin typeface="Arial Narrow"/>
                <a:cs typeface="Arial Narrow"/>
              </a:rPr>
              <a:t>professionals;</a:t>
            </a:r>
            <a:endParaRPr lang="en-GB" dirty="0">
              <a:latin typeface="Arial Narrow"/>
              <a:cs typeface="Arial Narrow"/>
            </a:endParaRPr>
          </a:p>
          <a:p>
            <a:pPr lvl="0"/>
            <a:r>
              <a:rPr lang="en-GB" dirty="0">
                <a:latin typeface="Arial Narrow"/>
                <a:cs typeface="Arial Narrow"/>
              </a:rPr>
              <a:t>Leadership ‘buy in’ within </a:t>
            </a:r>
            <a:r>
              <a:rPr lang="en-GB" dirty="0" smtClean="0">
                <a:latin typeface="Arial Narrow"/>
                <a:cs typeface="Arial Narrow"/>
              </a:rPr>
              <a:t>organisation;</a:t>
            </a:r>
            <a:endParaRPr lang="en-GB" dirty="0">
              <a:latin typeface="Arial Narrow"/>
              <a:cs typeface="Arial Narrow"/>
            </a:endParaRPr>
          </a:p>
          <a:p>
            <a:pPr lvl="0"/>
            <a:r>
              <a:rPr lang="en-GB" dirty="0">
                <a:latin typeface="Arial Narrow"/>
                <a:cs typeface="Arial Narrow"/>
              </a:rPr>
              <a:t>Assessing harm v’s benefits for involvement in group </a:t>
            </a:r>
            <a:r>
              <a:rPr lang="en-GB" dirty="0" smtClean="0">
                <a:latin typeface="Arial Narrow"/>
                <a:cs typeface="Arial Narrow"/>
              </a:rPr>
              <a:t>work;</a:t>
            </a:r>
            <a:endParaRPr lang="en-GB" dirty="0">
              <a:latin typeface="Arial Narrow"/>
              <a:cs typeface="Arial Narrow"/>
            </a:endParaRPr>
          </a:p>
          <a:p>
            <a:pPr lvl="0"/>
            <a:r>
              <a:rPr lang="en-GB" dirty="0">
                <a:latin typeface="Arial Narrow"/>
                <a:cs typeface="Arial Narrow"/>
              </a:rPr>
              <a:t>Working with the </a:t>
            </a:r>
            <a:r>
              <a:rPr lang="en-GB" dirty="0" smtClean="0">
                <a:latin typeface="Arial Narrow"/>
                <a:cs typeface="Arial Narrow"/>
              </a:rPr>
              <a:t>media;</a:t>
            </a:r>
            <a:endParaRPr lang="en-GB" dirty="0">
              <a:latin typeface="Arial Narrow"/>
              <a:cs typeface="Arial Narrow"/>
            </a:endParaRPr>
          </a:p>
          <a:p>
            <a:pPr lvl="0"/>
            <a:r>
              <a:rPr lang="en-GB" dirty="0">
                <a:latin typeface="Arial Narrow"/>
                <a:cs typeface="Arial Narrow"/>
              </a:rPr>
              <a:t>Setting outcomes and project </a:t>
            </a:r>
            <a:r>
              <a:rPr lang="en-GB" dirty="0" smtClean="0">
                <a:latin typeface="Arial Narrow"/>
                <a:cs typeface="Arial Narrow"/>
              </a:rPr>
              <a:t>remit. Who? How?</a:t>
            </a:r>
            <a:endParaRPr lang="en-GB" dirty="0">
              <a:latin typeface="Arial Narrow"/>
              <a:cs typeface="Arial Narrow"/>
            </a:endParaRPr>
          </a:p>
          <a:p>
            <a:pPr lvl="0"/>
            <a:r>
              <a:rPr lang="en-GB" dirty="0">
                <a:latin typeface="Arial Narrow"/>
                <a:cs typeface="Arial Narrow"/>
              </a:rPr>
              <a:t>Creating safe and accessible </a:t>
            </a:r>
            <a:r>
              <a:rPr lang="en-GB" dirty="0" smtClean="0">
                <a:latin typeface="Arial Narrow"/>
                <a:cs typeface="Arial Narrow"/>
              </a:rPr>
              <a:t>spaces;</a:t>
            </a:r>
            <a:endParaRPr lang="en-GB" dirty="0">
              <a:latin typeface="Arial Narrow"/>
              <a:cs typeface="Arial Narrow"/>
            </a:endParaRPr>
          </a:p>
          <a:p>
            <a:pPr lvl="0"/>
            <a:r>
              <a:rPr lang="en-GB" dirty="0">
                <a:latin typeface="Arial Narrow"/>
                <a:cs typeface="Arial Narrow"/>
              </a:rPr>
              <a:t>Equal participation and non-</a:t>
            </a:r>
            <a:r>
              <a:rPr lang="en-GB" dirty="0" smtClean="0">
                <a:latin typeface="Arial Narrow"/>
                <a:cs typeface="Arial Narrow"/>
              </a:rPr>
              <a:t>discrimination;</a:t>
            </a:r>
          </a:p>
          <a:p>
            <a:pPr lvl="0"/>
            <a:r>
              <a:rPr lang="en-GB" dirty="0" smtClean="0">
                <a:latin typeface="Arial Narrow"/>
                <a:cs typeface="Arial Narrow"/>
              </a:rPr>
              <a:t>Barriers and challenges young people face in accessing opportunity. </a:t>
            </a:r>
            <a:endParaRPr lang="en-GB" dirty="0">
              <a:latin typeface="Arial Narrow"/>
              <a:cs typeface="Arial Narrow"/>
            </a:endParaRPr>
          </a:p>
          <a:p>
            <a:pPr>
              <a:lnSpc>
                <a:spcPct val="70000"/>
              </a:lnSpc>
            </a:pPr>
            <a:endParaRPr lang="en-US" dirty="0" smtClean="0">
              <a:latin typeface="Arial Narrow"/>
              <a:cs typeface="Arial Narrow"/>
            </a:endParaRPr>
          </a:p>
          <a:p>
            <a:pPr>
              <a:lnSpc>
                <a:spcPct val="70000"/>
              </a:lnSpc>
            </a:pPr>
            <a:endParaRPr lang="en-US" dirty="0" smtClean="0">
              <a:latin typeface="Arial Narrow"/>
              <a:cs typeface="Arial Narrow"/>
            </a:endParaRPr>
          </a:p>
          <a:p>
            <a:pPr>
              <a:lnSpc>
                <a:spcPct val="70000"/>
              </a:lnSpc>
            </a:pPr>
            <a:endParaRPr lang="en-US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272011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16120</TotalTime>
  <Words>752</Words>
  <Application>Microsoft Macintosh PowerPoint</Application>
  <PresentationFormat>Custom</PresentationFormat>
  <Paragraphs>151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Group circle</vt:lpstr>
      <vt:lpstr>PowerPoint Presentation</vt:lpstr>
      <vt:lpstr>Power</vt:lpstr>
      <vt:lpstr>Three faces of power</vt:lpstr>
      <vt:lpstr>Upper and lowers</vt:lpstr>
      <vt:lpstr>Realms of power</vt:lpstr>
      <vt:lpstr>Doing participation</vt:lpstr>
      <vt:lpstr>Planning for participation</vt:lpstr>
      <vt:lpstr>Representation of young people</vt:lpstr>
      <vt:lpstr>PowerPoint Presentation</vt:lpstr>
      <vt:lpstr>Representation of young people</vt:lpstr>
      <vt:lpstr>Scaling</vt:lpstr>
      <vt:lpstr>Mood metre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LEAP</dc:title>
  <dc:creator>Kate D'Arcy</dc:creator>
  <cp:lastModifiedBy>Abi Billinghurst</cp:lastModifiedBy>
  <cp:revision>42</cp:revision>
  <dcterms:created xsi:type="dcterms:W3CDTF">2016-04-01T10:55:24Z</dcterms:created>
  <dcterms:modified xsi:type="dcterms:W3CDTF">2016-05-09T22:17:04Z</dcterms:modified>
</cp:coreProperties>
</file>