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2.jpg" ContentType="image/jpe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7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8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3576" autoAdjust="0"/>
  </p:normalViewPr>
  <p:slideViewPr>
    <p:cSldViewPr snapToGrid="0">
      <p:cViewPr>
        <p:scale>
          <a:sx n="116" d="100"/>
          <a:sy n="116" d="100"/>
        </p:scale>
        <p:origin x="-80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58043-DA77-A14B-8DA2-C05E160E3A36}" type="datetimeFigureOut">
              <a:rPr lang="en-US" smtClean="0"/>
              <a:t>09/05/16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© International Centre: </a:t>
            </a:r>
            <a:r>
              <a:rPr lang="en-US" i="1" dirty="0"/>
              <a:t>Researching CSE, violence and </a:t>
            </a:r>
            <a:r>
              <a:rPr lang="en-US" i="1" dirty="0" smtClean="0"/>
              <a:t>trafficking 2016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 smtClean="0"/>
              <a:t>Written by: Abi Billinghurst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86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9040C-8578-498A-95A2-4A36603864BD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ABF05-2019-463D-AA0B-C5FD30E20C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29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smtClean="0"/>
              <a:t>TBC – still thinking</a:t>
            </a:r>
            <a:r>
              <a:rPr lang="en-US" baseline="0" dirty="0" smtClean="0"/>
              <a:t> about the best way to do this final piece of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r>
              <a:rPr lang="en-US" dirty="0" smtClean="0"/>
              <a:t>TBC – still thinking</a:t>
            </a:r>
            <a:r>
              <a:rPr lang="en-US" baseline="0" dirty="0" smtClean="0"/>
              <a:t> about the best way to do this final piece of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ABF05-2019-463D-AA0B-C5FD30E20C2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416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67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55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7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4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7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4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92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4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28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9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9F598-A996-43B1-996C-C3D8F343D19E}" type="datetimeFigureOut">
              <a:rPr lang="en-GB" smtClean="0"/>
              <a:t>09/05/16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85DF9-F21B-48A3-94DA-CD619A28A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16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fficeArt object"/>
          <p:cNvPicPr/>
          <p:nvPr/>
        </p:nvPicPr>
        <p:blipFill rotWithShape="1">
          <a:blip r:embed="rId2">
            <a:extLst/>
          </a:blip>
          <a:srcRect/>
          <a:stretch>
            <a:fillRect/>
          </a:stretch>
        </p:blipFill>
        <p:spPr>
          <a:xfrm>
            <a:off x="9288683" y="210312"/>
            <a:ext cx="2542033" cy="2752344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825" y="2105032"/>
            <a:ext cx="9144000" cy="4752968"/>
          </a:xfrm>
        </p:spPr>
        <p:txBody>
          <a:bodyPr>
            <a:noAutofit/>
          </a:bodyPr>
          <a:lstStyle/>
          <a:p>
            <a:r>
              <a:rPr lang="en-GB" sz="3000" b="1" dirty="0"/>
              <a:t>A 4-day training programme on participatory practice for specialist sexual violence service providers</a:t>
            </a:r>
            <a:endParaRPr lang="en-GB" sz="3000" dirty="0"/>
          </a:p>
          <a:p>
            <a:r>
              <a:rPr lang="en-GB" sz="3000" b="1" dirty="0"/>
              <a:t> Day 4</a:t>
            </a:r>
            <a:endParaRPr lang="en-GB" sz="3000" dirty="0"/>
          </a:p>
          <a:p>
            <a:endParaRPr lang="en-GB" sz="2000" b="1" dirty="0" smtClean="0"/>
          </a:p>
          <a:p>
            <a:r>
              <a:rPr lang="en-GB" sz="3000" b="1" dirty="0" smtClean="0"/>
              <a:t>Life </a:t>
            </a:r>
            <a:r>
              <a:rPr lang="en-GB" sz="3000" b="1" dirty="0"/>
              <a:t>skills, leadership, limitless potential (LEAP): </a:t>
            </a:r>
            <a:r>
              <a:rPr lang="en-GB" sz="2800" dirty="0"/>
              <a:t>Supporting children and young people affected by sexual violence in Europe by strengthening and facilitating participatory </a:t>
            </a:r>
            <a:r>
              <a:rPr lang="en-GB" sz="2800" dirty="0" smtClean="0"/>
              <a:t>practice</a:t>
            </a:r>
          </a:p>
          <a:p>
            <a:endParaRPr lang="en-GB" sz="2000" dirty="0"/>
          </a:p>
          <a:p>
            <a:r>
              <a:rPr lang="en-GB" sz="3000" b="1" dirty="0"/>
              <a:t> </a:t>
            </a:r>
            <a:r>
              <a:rPr lang="en-GB" sz="3000" b="1" dirty="0" smtClean="0"/>
              <a:t>Abi Billinghurst &amp; Kate </a:t>
            </a:r>
            <a:r>
              <a:rPr lang="en-GB" sz="3000" b="1" dirty="0" err="1" smtClean="0"/>
              <a:t>D’arcy</a:t>
            </a:r>
            <a:endParaRPr lang="en-GB" sz="3000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58750"/>
            <a:ext cx="662813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76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Scaling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Think about your best hopes that you defined at the beginning of the day.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n-US" dirty="0">
                <a:latin typeface="Arial Narrow"/>
                <a:cs typeface="Arial Narrow"/>
              </a:rPr>
              <a:t>On a scale of 0 – 10, where ‘0’ is the worst things have ever been and ‘10’ is your best hopes, where are you today?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Add your response to the wall chart.</a:t>
            </a: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977188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4000" b="1" dirty="0" smtClean="0">
                <a:latin typeface="Arial Narrow"/>
                <a:cs typeface="Arial Narrow"/>
              </a:rPr>
              <a:t>Post-evaluation forms</a:t>
            </a:r>
          </a:p>
          <a:p>
            <a:pPr marL="0" indent="0">
              <a:lnSpc>
                <a:spcPct val="70000"/>
              </a:lnSpc>
              <a:buNone/>
            </a:pPr>
            <a:endParaRPr lang="en-US" sz="4000" b="1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4000" b="1" dirty="0" smtClean="0">
                <a:latin typeface="Arial Narrow"/>
                <a:cs typeface="Arial Narrow"/>
              </a:rPr>
              <a:t>and</a:t>
            </a:r>
          </a:p>
          <a:p>
            <a:pPr marL="0" indent="0">
              <a:lnSpc>
                <a:spcPct val="70000"/>
              </a:lnSpc>
              <a:buNone/>
            </a:pPr>
            <a:endParaRPr lang="en-US" sz="4000" b="1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4000" b="1" dirty="0" smtClean="0">
                <a:latin typeface="Arial Narrow"/>
                <a:cs typeface="Arial Narrow"/>
              </a:rPr>
              <a:t>End feedback forms</a:t>
            </a:r>
          </a:p>
          <a:p>
            <a:pPr marL="0" indent="0">
              <a:lnSpc>
                <a:spcPct val="70000"/>
              </a:lnSpc>
              <a:buNone/>
            </a:pPr>
            <a:endParaRPr lang="en-US" sz="4000" b="1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4000" b="1" dirty="0" smtClean="0">
                <a:latin typeface="Arial Narrow"/>
                <a:cs typeface="Arial Narrow"/>
              </a:rPr>
              <a:t>Please!</a:t>
            </a:r>
          </a:p>
          <a:p>
            <a:pPr>
              <a:lnSpc>
                <a:spcPct val="70000"/>
              </a:lnSpc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2922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Mood metre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>
              <a:latin typeface="Arial Narrow"/>
              <a:cs typeface="Arial Narrow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898" y="2103966"/>
            <a:ext cx="10326592" cy="4119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392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Thank you and goodbye!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Project contact: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Kate </a:t>
            </a:r>
            <a:r>
              <a:rPr lang="en-US" dirty="0" err="1" smtClean="0">
                <a:latin typeface="Arial Narrow"/>
                <a:cs typeface="Arial Narrow"/>
              </a:rPr>
              <a:t>D’arcy</a:t>
            </a:r>
            <a:r>
              <a:rPr lang="en-US" dirty="0" smtClean="0">
                <a:latin typeface="Arial Narrow"/>
                <a:cs typeface="Arial Narrow"/>
              </a:rPr>
              <a:t>, University of Bedfordshire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Email</a:t>
            </a:r>
            <a:r>
              <a:rPr lang="en-US" dirty="0">
                <a:latin typeface="Arial Narrow"/>
                <a:cs typeface="Arial Narrow"/>
              </a:rPr>
              <a:t>: </a:t>
            </a:r>
            <a:r>
              <a:rPr lang="en-US" dirty="0" err="1">
                <a:latin typeface="Arial Narrow"/>
                <a:cs typeface="Arial Narrow"/>
              </a:rPr>
              <a:t>kate.d'arcy@beds.ac.uk</a:t>
            </a:r>
            <a:endParaRPr lang="en-US" dirty="0" smtClean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68650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Group circle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charset="2"/>
              <a:buChar char="§"/>
            </a:pPr>
            <a:r>
              <a:rPr lang="en-US" dirty="0" smtClean="0">
                <a:latin typeface="Arial Narrow"/>
                <a:cs typeface="Arial Narrow"/>
              </a:rPr>
              <a:t>What did we do yesterday?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  <a:buFont typeface="Wingdings" charset="2"/>
              <a:buChar char="§"/>
            </a:pPr>
            <a:r>
              <a:rPr lang="en-US" dirty="0" smtClean="0">
                <a:latin typeface="Arial Narrow"/>
                <a:cs typeface="Arial Narrow"/>
              </a:rPr>
              <a:t>What did we learn?</a:t>
            </a:r>
          </a:p>
          <a:p>
            <a:pPr marL="0" indent="0">
              <a:lnSpc>
                <a:spcPct val="70000"/>
              </a:lnSpc>
              <a:buNone/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  <a:buFont typeface="Wingdings" charset="2"/>
              <a:buChar char="§"/>
            </a:pPr>
            <a:r>
              <a:rPr lang="en-US" dirty="0" smtClean="0">
                <a:latin typeface="Arial Narrow"/>
                <a:cs typeface="Arial Narrow"/>
              </a:rPr>
              <a:t>Thoughts and reflections</a:t>
            </a: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90774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5000" b="1" dirty="0" smtClean="0">
                <a:latin typeface="Arial Narrow"/>
                <a:cs typeface="Arial Narrow"/>
              </a:rPr>
              <a:t>Group counting</a:t>
            </a:r>
            <a:endParaRPr lang="en-GB" sz="5000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2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133773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5000" b="1" dirty="0" smtClean="0">
                <a:latin typeface="Arial Narrow"/>
                <a:cs typeface="Arial Narrow"/>
              </a:rPr>
              <a:t>The worst thing you have ever done….</a:t>
            </a:r>
          </a:p>
          <a:p>
            <a:pPr marL="0" indent="0">
              <a:buNone/>
            </a:pPr>
            <a:endParaRPr lang="en-GB" sz="5000" b="1" dirty="0">
              <a:latin typeface="Arial Narrow"/>
              <a:cs typeface="Arial Narrow"/>
            </a:endParaRPr>
          </a:p>
          <a:p>
            <a:pPr marL="0" indent="0">
              <a:buNone/>
            </a:pPr>
            <a:endParaRPr lang="en-GB" sz="5000" b="1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endParaRPr lang="en-GB" sz="5000" b="1" dirty="0">
              <a:latin typeface="Arial Narrow"/>
              <a:cs typeface="Arial Narrow"/>
            </a:endParaRPr>
          </a:p>
          <a:p>
            <a:pPr marL="0" indent="0">
              <a:buNone/>
            </a:pPr>
            <a:r>
              <a:rPr lang="en-GB" dirty="0" smtClean="0">
                <a:latin typeface="Arial Narrow"/>
                <a:cs typeface="Arial Narrow"/>
              </a:rPr>
              <a:t>Source: Brenda </a:t>
            </a:r>
            <a:r>
              <a:rPr lang="en-GB" dirty="0" err="1" smtClean="0">
                <a:latin typeface="Arial Narrow"/>
                <a:cs typeface="Arial Narrow"/>
              </a:rPr>
              <a:t>Kilgour</a:t>
            </a:r>
            <a:endParaRPr lang="en-GB" dirty="0" smtClean="0">
              <a:latin typeface="Arial Narrow"/>
              <a:cs typeface="Arial Narrow"/>
            </a:endParaRPr>
          </a:p>
          <a:p>
            <a:pPr marL="0" indent="0">
              <a:buNone/>
            </a:pPr>
            <a:endParaRPr lang="en-GB" sz="5000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2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4180184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In pairs..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77265"/>
            <a:ext cx="10515600" cy="4624922"/>
          </a:xfrm>
        </p:spPr>
        <p:txBody>
          <a:bodyPr>
            <a:normAutofit/>
          </a:bodyPr>
          <a:lstStyle/>
          <a:p>
            <a:pPr>
              <a:buClr>
                <a:schemeClr val="tx1">
                  <a:lumMod val="50000"/>
                  <a:lumOff val="50000"/>
                </a:schemeClr>
              </a:buClr>
            </a:pPr>
            <a:endParaRPr lang="en-GB" dirty="0">
              <a:latin typeface="VAG Rounded Std Light" pitchFamily="34" charset="0"/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GB" dirty="0">
                <a:latin typeface="Arial Narrow"/>
                <a:cs typeface="Arial Narrow"/>
              </a:rPr>
              <a:t>Think of two things you have been pleased with about your practice recently. </a:t>
            </a: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GB" dirty="0" smtClean="0">
                <a:latin typeface="Arial Narrow"/>
                <a:cs typeface="Arial Narrow"/>
              </a:rPr>
              <a:t>Talk </a:t>
            </a:r>
            <a:r>
              <a:rPr lang="en-GB" dirty="0">
                <a:latin typeface="Arial Narrow"/>
                <a:cs typeface="Arial Narrow"/>
              </a:rPr>
              <a:t>to </a:t>
            </a:r>
            <a:r>
              <a:rPr lang="en-GB" dirty="0" smtClean="0">
                <a:latin typeface="Arial Narrow"/>
                <a:cs typeface="Arial Narrow"/>
              </a:rPr>
              <a:t>your partner about this for 5 minutes. </a:t>
            </a: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GB" dirty="0">
              <a:latin typeface="Arial Narrow"/>
              <a:cs typeface="Arial Narrow"/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GB" dirty="0" smtClean="0">
                <a:latin typeface="Arial Narrow"/>
                <a:cs typeface="Arial Narrow"/>
              </a:rPr>
              <a:t>Swap</a:t>
            </a: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GB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 smtClean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dirty="0" smtClean="0">
                <a:latin typeface="Arial Narrow"/>
                <a:cs typeface="Arial Narrow"/>
              </a:rPr>
              <a:t>Source: Brenda </a:t>
            </a:r>
            <a:r>
              <a:rPr lang="en-US" dirty="0" err="1" smtClean="0">
                <a:latin typeface="Arial Narrow"/>
                <a:cs typeface="Arial Narrow"/>
              </a:rPr>
              <a:t>Kilgour</a:t>
            </a: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 smtClean="0">
              <a:latin typeface="Arial Narrow"/>
              <a:cs typeface="Arial Narrow"/>
            </a:endParaRPr>
          </a:p>
          <a:p>
            <a:pPr>
              <a:lnSpc>
                <a:spcPct val="70000"/>
              </a:lnSpc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04278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Creating champions!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10419"/>
            <a:ext cx="10515600" cy="462492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Arial Narrow"/>
                <a:cs typeface="Arial Narrow"/>
              </a:rPr>
              <a:t>I</a:t>
            </a:r>
            <a:r>
              <a:rPr lang="en-US" dirty="0" smtClean="0">
                <a:latin typeface="Arial Narrow"/>
                <a:cs typeface="Arial Narrow"/>
              </a:rPr>
              <a:t>n groups, create the ‘ideal participation practitioner’.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 Narrow"/>
                <a:cs typeface="Arial Narrow"/>
              </a:rPr>
              <a:t>In the arms: the ideal skills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 Narrow"/>
                <a:cs typeface="Arial Narrow"/>
              </a:rPr>
              <a:t>In the head</a:t>
            </a:r>
            <a:r>
              <a:rPr lang="en-US" dirty="0">
                <a:latin typeface="Arial Narrow"/>
                <a:cs typeface="Arial Narrow"/>
              </a:rPr>
              <a:t>: the ideal </a:t>
            </a:r>
            <a:r>
              <a:rPr lang="en-US" dirty="0" smtClean="0">
                <a:latin typeface="Arial Narrow"/>
                <a:cs typeface="Arial Narrow"/>
              </a:rPr>
              <a:t>knowledge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 Narrow"/>
                <a:cs typeface="Arial Narrow"/>
              </a:rPr>
              <a:t>In the torso: </a:t>
            </a:r>
            <a:r>
              <a:rPr lang="en-US" dirty="0">
                <a:latin typeface="Arial Narrow"/>
                <a:cs typeface="Arial Narrow"/>
              </a:rPr>
              <a:t>the ideal attitude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 smtClean="0">
              <a:latin typeface="Arial Narrow"/>
              <a:cs typeface="Arial Narrow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6030" y="2085500"/>
            <a:ext cx="2286000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434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A culture shift in service delivery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810419"/>
            <a:ext cx="10515600" cy="46249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GB" dirty="0" smtClean="0">
                <a:latin typeface="Arial Narrow"/>
              </a:rPr>
              <a:t>From a deficit to a strengths based approach;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GB" dirty="0" smtClean="0">
                <a:latin typeface="Arial Narrow"/>
              </a:rPr>
              <a:t>Rather than focusing on problems, recognise resources and skills that are countering the risks in their lives;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§"/>
            </a:pPr>
            <a:r>
              <a:rPr lang="en-GB" dirty="0" smtClean="0">
                <a:latin typeface="Arial Narrow"/>
                <a:cs typeface="Arial Narrow"/>
              </a:rPr>
              <a:t>‘Culture of participation - that infuses the organisational arrangements as well as the practice values of all staff’ (</a:t>
            </a:r>
            <a:r>
              <a:rPr lang="en-GB" dirty="0" err="1" smtClean="0">
                <a:latin typeface="Arial Narrow"/>
                <a:cs typeface="Arial Narrow"/>
              </a:rPr>
              <a:t>Brodie</a:t>
            </a:r>
            <a:r>
              <a:rPr lang="en-GB" dirty="0" smtClean="0">
                <a:latin typeface="Arial Narrow"/>
                <a:cs typeface="Arial Narrow"/>
              </a:rPr>
              <a:t>, I)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948718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Organisational culture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348599"/>
            <a:ext cx="10515600" cy="426249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400" b="1" dirty="0">
                <a:latin typeface="Arial Narrow"/>
                <a:cs typeface="Arial Narrow"/>
              </a:rPr>
              <a:t>Consultation-focused organisations</a:t>
            </a:r>
            <a:r>
              <a:rPr lang="en-GB" sz="2400" dirty="0">
                <a:latin typeface="Arial Narrow"/>
                <a:cs typeface="Arial Narrow"/>
              </a:rPr>
              <a:t>: </a:t>
            </a:r>
            <a:r>
              <a:rPr lang="en-GB" sz="2400" dirty="0" smtClean="0">
                <a:latin typeface="Arial Narrow"/>
                <a:cs typeface="Arial Narrow"/>
              </a:rPr>
              <a:t>CYP are consulted to to </a:t>
            </a:r>
            <a:r>
              <a:rPr lang="en-GB" sz="2400" dirty="0">
                <a:latin typeface="Arial Narrow"/>
                <a:cs typeface="Arial Narrow"/>
              </a:rPr>
              <a:t>inform services, policy and product development (e.g. website design). </a:t>
            </a:r>
            <a:r>
              <a:rPr lang="en-GB" sz="2400" dirty="0" smtClean="0">
                <a:latin typeface="Arial Narrow"/>
                <a:cs typeface="Arial Narrow"/>
              </a:rPr>
              <a:t>One</a:t>
            </a:r>
            <a:r>
              <a:rPr lang="en-GB" sz="2400" dirty="0">
                <a:latin typeface="Arial Narrow"/>
                <a:cs typeface="Arial Narrow"/>
              </a:rPr>
              <a:t>-off or </a:t>
            </a:r>
            <a:r>
              <a:rPr lang="en-GB" sz="2400" dirty="0" smtClean="0">
                <a:latin typeface="Arial Narrow"/>
                <a:cs typeface="Arial Narrow"/>
              </a:rPr>
              <a:t>occasional event, can </a:t>
            </a:r>
            <a:r>
              <a:rPr lang="en-GB" sz="2400" dirty="0">
                <a:latin typeface="Arial Narrow"/>
                <a:cs typeface="Arial Narrow"/>
              </a:rPr>
              <a:t>be repeated or regular events</a:t>
            </a:r>
            <a:r>
              <a:rPr lang="en-GB" sz="2400" dirty="0" smtClean="0">
                <a:latin typeface="Arial Narrow"/>
                <a:cs typeface="Arial Narrow"/>
              </a:rPr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400" b="1" dirty="0">
                <a:latin typeface="Arial Narrow"/>
                <a:cs typeface="Arial Narrow"/>
              </a:rPr>
              <a:t>Participation-focused organisations</a:t>
            </a:r>
            <a:r>
              <a:rPr lang="en-GB" sz="2400" dirty="0">
                <a:latin typeface="Arial Narrow"/>
                <a:cs typeface="Arial Narrow"/>
              </a:rPr>
              <a:t>: </a:t>
            </a:r>
            <a:r>
              <a:rPr lang="en-GB" sz="2400" dirty="0" smtClean="0">
                <a:latin typeface="Arial Narrow"/>
                <a:cs typeface="Arial Narrow"/>
              </a:rPr>
              <a:t>CYP are consulted and involved in </a:t>
            </a:r>
            <a:r>
              <a:rPr lang="en-GB" sz="2400" dirty="0">
                <a:latin typeface="Arial Narrow"/>
                <a:cs typeface="Arial Narrow"/>
              </a:rPr>
              <a:t>making decisions within higher-level participation activities. </a:t>
            </a:r>
            <a:r>
              <a:rPr lang="en-GB" sz="2400" dirty="0" smtClean="0">
                <a:latin typeface="Arial Narrow"/>
                <a:cs typeface="Arial Narrow"/>
              </a:rPr>
              <a:t>Activities </a:t>
            </a:r>
            <a:r>
              <a:rPr lang="en-GB" sz="2400" dirty="0">
                <a:latin typeface="Arial Narrow"/>
                <a:cs typeface="Arial Narrow"/>
              </a:rPr>
              <a:t>are limited to certain areas of work: they are time-bound (e.g. advisory group or recruitment panel) or context specific (e.g. youth forum, school council). </a:t>
            </a:r>
            <a:r>
              <a:rPr lang="en-GB" sz="2400" dirty="0" smtClean="0">
                <a:latin typeface="Arial Narrow"/>
                <a:cs typeface="Arial Narrow"/>
              </a:rPr>
              <a:t>Sample </a:t>
            </a:r>
            <a:r>
              <a:rPr lang="en-GB" sz="2400" dirty="0">
                <a:latin typeface="Arial Narrow"/>
                <a:cs typeface="Arial Narrow"/>
              </a:rPr>
              <a:t>rather than all </a:t>
            </a:r>
            <a:r>
              <a:rPr lang="en-GB" sz="2400" dirty="0" smtClean="0">
                <a:latin typeface="Arial Narrow"/>
                <a:cs typeface="Arial Narrow"/>
              </a:rPr>
              <a:t>CYP are </a:t>
            </a:r>
            <a:r>
              <a:rPr lang="en-GB" sz="2400" dirty="0">
                <a:latin typeface="Arial Narrow"/>
                <a:cs typeface="Arial Narrow"/>
              </a:rPr>
              <a:t>involved in making decisions. </a:t>
            </a:r>
            <a:endParaRPr lang="en-GB" sz="2400" b="1" dirty="0" smtClean="0">
              <a:latin typeface="Arial Narrow"/>
              <a:cs typeface="Arial Narrow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GB" sz="2400" b="1" dirty="0" smtClean="0">
                <a:latin typeface="Arial Narrow"/>
                <a:cs typeface="Arial Narrow"/>
              </a:rPr>
              <a:t>Child</a:t>
            </a:r>
            <a:r>
              <a:rPr lang="en-GB" sz="2400" b="1" dirty="0">
                <a:latin typeface="Arial Narrow"/>
                <a:cs typeface="Arial Narrow"/>
              </a:rPr>
              <a:t>/youth led </a:t>
            </a:r>
            <a:r>
              <a:rPr lang="en-GB" sz="2400" b="1" dirty="0" err="1">
                <a:latin typeface="Arial Narrow"/>
                <a:cs typeface="Arial Narrow"/>
              </a:rPr>
              <a:t>organisaitons</a:t>
            </a:r>
            <a:r>
              <a:rPr lang="en-GB" sz="2400" b="1" dirty="0">
                <a:latin typeface="Arial Narrow"/>
                <a:cs typeface="Arial Narrow"/>
              </a:rPr>
              <a:t>: </a:t>
            </a:r>
            <a:r>
              <a:rPr lang="en-GB" sz="2400" dirty="0">
                <a:latin typeface="Arial Narrow"/>
                <a:cs typeface="Arial Narrow"/>
              </a:rPr>
              <a:t>Assumption that all CYP will be listened to about all decisions – both personal and public – that affect their </a:t>
            </a:r>
            <a:r>
              <a:rPr lang="en-GB" sz="2400" dirty="0" smtClean="0">
                <a:latin typeface="Arial Narrow"/>
                <a:cs typeface="Arial Narrow"/>
              </a:rPr>
              <a:t>lives.</a:t>
            </a:r>
            <a:endParaRPr lang="en-US" sz="2400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92477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Arial Narrow"/>
                <a:cs typeface="Arial Narrow"/>
              </a:rPr>
              <a:t>Organisation self-assessment tool</a:t>
            </a:r>
            <a:endParaRPr lang="en-GB" b="1" dirty="0">
              <a:latin typeface="Arial Narrow"/>
              <a:cs typeface="Arial Narrow"/>
            </a:endParaRPr>
          </a:p>
        </p:txBody>
      </p:sp>
      <p:pic>
        <p:nvPicPr>
          <p:cNvPr id="4" name="officeArt object"/>
          <p:cNvPicPr/>
          <p:nvPr/>
        </p:nvPicPr>
        <p:blipFill rotWithShape="1">
          <a:blip r:embed="rId3">
            <a:extLst/>
          </a:blip>
          <a:srcRect/>
          <a:stretch>
            <a:fillRect/>
          </a:stretch>
        </p:blipFill>
        <p:spPr>
          <a:xfrm>
            <a:off x="9637776" y="365125"/>
            <a:ext cx="1716024" cy="1244219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332" y="1671873"/>
            <a:ext cx="10515600" cy="426249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 Narrow"/>
                <a:cs typeface="Arial Narrow"/>
              </a:rPr>
              <a:t>On your own, complete the </a:t>
            </a:r>
            <a:r>
              <a:rPr lang="en-US" dirty="0" err="1" smtClean="0">
                <a:latin typeface="Arial Narrow"/>
                <a:cs typeface="Arial Narrow"/>
              </a:rPr>
              <a:t>organisational</a:t>
            </a:r>
            <a:r>
              <a:rPr lang="en-US" dirty="0" smtClean="0">
                <a:latin typeface="Arial Narrow"/>
                <a:cs typeface="Arial Narrow"/>
              </a:rPr>
              <a:t> self-assessment tool. Consider your </a:t>
            </a:r>
            <a:r>
              <a:rPr lang="en-US" dirty="0" err="1" smtClean="0">
                <a:latin typeface="Arial Narrow"/>
                <a:cs typeface="Arial Narrow"/>
              </a:rPr>
              <a:t>organisation</a:t>
            </a:r>
            <a:r>
              <a:rPr lang="en-US" dirty="0" smtClean="0">
                <a:latin typeface="Arial Narrow"/>
                <a:cs typeface="Arial Narrow"/>
              </a:rPr>
              <a:t> in the context of the ‘3 cultures’ from previous slide.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>
              <a:latin typeface="Arial Narrow"/>
              <a:cs typeface="Arial Narrow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 smtClean="0">
                <a:latin typeface="Arial Narrow"/>
                <a:cs typeface="Arial Narrow"/>
              </a:rPr>
              <a:t>When will you complete this again in order to assess progress?</a:t>
            </a:r>
            <a:endParaRPr lang="en-US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05493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4641</TotalTime>
  <Words>483</Words>
  <Application>Microsoft Macintosh PowerPoint</Application>
  <PresentationFormat>Custom</PresentationFormat>
  <Paragraphs>83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Group circle</vt:lpstr>
      <vt:lpstr>PowerPoint Presentation</vt:lpstr>
      <vt:lpstr>PowerPoint Presentation</vt:lpstr>
      <vt:lpstr>In pairs..</vt:lpstr>
      <vt:lpstr>Creating champions!</vt:lpstr>
      <vt:lpstr>A culture shift in service delivery</vt:lpstr>
      <vt:lpstr>Organisational culture</vt:lpstr>
      <vt:lpstr>Organisation self-assessment tool</vt:lpstr>
      <vt:lpstr>Scaling</vt:lpstr>
      <vt:lpstr>PowerPoint Presentation</vt:lpstr>
      <vt:lpstr>Mood metre</vt:lpstr>
      <vt:lpstr>Thank you and goodbye!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LEAP</dc:title>
  <dc:creator>Kate D'Arcy</dc:creator>
  <cp:lastModifiedBy>Abi Billinghurst</cp:lastModifiedBy>
  <cp:revision>19</cp:revision>
  <cp:lastPrinted>2016-04-21T15:40:03Z</cp:lastPrinted>
  <dcterms:created xsi:type="dcterms:W3CDTF">2016-04-01T10:55:24Z</dcterms:created>
  <dcterms:modified xsi:type="dcterms:W3CDTF">2016-05-09T22:18:49Z</dcterms:modified>
</cp:coreProperties>
</file>