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2.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68" r:id="rId5"/>
    <p:sldId id="275" r:id="rId6"/>
    <p:sldId id="274" r:id="rId7"/>
    <p:sldId id="273" r:id="rId8"/>
    <p:sldId id="272" r:id="rId9"/>
    <p:sldId id="269" r:id="rId10"/>
    <p:sldId id="276" r:id="rId11"/>
    <p:sldId id="270" r:id="rId12"/>
    <p:sldId id="277" r:id="rId13"/>
    <p:sldId id="271" r:id="rId14"/>
    <p:sldId id="278" r:id="rId15"/>
    <p:sldId id="288" r:id="rId16"/>
    <p:sldId id="285" r:id="rId17"/>
    <p:sldId id="287" r:id="rId18"/>
    <p:sldId id="279" r:id="rId19"/>
    <p:sldId id="289" r:id="rId20"/>
    <p:sldId id="290" r:id="rId21"/>
    <p:sldId id="280" r:id="rId22"/>
    <p:sldId id="281" r:id="rId23"/>
    <p:sldId id="286" r:id="rId24"/>
    <p:sldId id="283"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7719" autoAdjust="0"/>
  </p:normalViewPr>
  <p:slideViewPr>
    <p:cSldViewPr snapToGrid="0">
      <p:cViewPr>
        <p:scale>
          <a:sx n="81" d="100"/>
          <a:sy n="81" d="100"/>
        </p:scale>
        <p:origin x="-680"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1A354E-5BF5-ED43-85E0-A48A1FBE1C50}" type="datetime1">
              <a:rPr lang="en-GB" smtClean="0"/>
              <a:t>05/05/16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 </a:t>
            </a:r>
            <a:r>
              <a:rPr lang="en-US" dirty="0"/>
              <a:t>International </a:t>
            </a:r>
            <a:r>
              <a:rPr lang="en-US" dirty="0" smtClean="0"/>
              <a:t>Centre: </a:t>
            </a:r>
            <a:r>
              <a:rPr lang="en-US" i="1" dirty="0"/>
              <a:t>Researching CSE, violence and </a:t>
            </a:r>
            <a:r>
              <a:rPr lang="en-US" i="1" dirty="0" smtClean="0"/>
              <a:t>trafficking. 2016</a:t>
            </a:r>
            <a:endParaRPr lang="en-US" i="1"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r>
              <a:rPr lang="en-US" dirty="0"/>
              <a:t>Written by Abi </a:t>
            </a:r>
            <a:r>
              <a:rPr lang="en-US" dirty="0" smtClean="0"/>
              <a:t>Billinghurst</a:t>
            </a:r>
            <a:endParaRPr lang="en-US" dirty="0"/>
          </a:p>
        </p:txBody>
      </p:sp>
    </p:spTree>
    <p:extLst>
      <p:ext uri="{BB962C8B-B14F-4D97-AF65-F5344CB8AC3E}">
        <p14:creationId xmlns:p14="http://schemas.microsoft.com/office/powerpoint/2010/main" val="261450003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559C8F1-BE01-3146-9E7C-9226DAF83596}" type="datetime1">
              <a:rPr lang="en-GB" smtClean="0"/>
              <a:t>05/05/16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smtClean="0"/>
              <a:t>© The University of Bedfordshire Written by Abi Billinghurst</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ABF05-2019-463D-AA0B-C5FD30E20C2B}" type="slidenum">
              <a:rPr lang="en-GB" smtClean="0"/>
              <a:t>‹#›</a:t>
            </a:fld>
            <a:endParaRPr lang="en-GB"/>
          </a:p>
        </p:txBody>
      </p:sp>
    </p:spTree>
    <p:extLst>
      <p:ext uri="{BB962C8B-B14F-4D97-AF65-F5344CB8AC3E}">
        <p14:creationId xmlns:p14="http://schemas.microsoft.com/office/powerpoint/2010/main" val="100529809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Welcome &amp; introduction (20 </a:t>
            </a:r>
            <a:r>
              <a:rPr lang="en-US" u="sng" dirty="0" err="1" smtClean="0"/>
              <a:t>mins</a:t>
            </a:r>
            <a:r>
              <a:rPr lang="en-US" u="sng" dirty="0" smtClean="0"/>
              <a:t>)</a:t>
            </a:r>
          </a:p>
          <a:p>
            <a:pPr marL="171450" indent="-171450">
              <a:buFont typeface="Arial"/>
              <a:buChar char="•"/>
            </a:pPr>
            <a:r>
              <a:rPr lang="en-US" dirty="0" smtClean="0"/>
              <a:t>Introduce the training </a:t>
            </a:r>
            <a:r>
              <a:rPr lang="en-US" dirty="0" err="1" smtClean="0"/>
              <a:t>programme</a:t>
            </a:r>
            <a:r>
              <a:rPr lang="en-US" dirty="0" smtClean="0"/>
              <a:t> briefly (check delegates are in the right training!) explaining that we will give a full overview</a:t>
            </a:r>
            <a:r>
              <a:rPr lang="en-US" baseline="0" dirty="0" smtClean="0"/>
              <a:t> of the entire EC project shortly.</a:t>
            </a:r>
            <a:endParaRPr lang="en-US" dirty="0" smtClean="0"/>
          </a:p>
          <a:p>
            <a:pPr marL="171450" indent="-171450">
              <a:buFont typeface="Arial"/>
              <a:buChar char="•"/>
            </a:pPr>
            <a:r>
              <a:rPr lang="en-US" dirty="0" smtClean="0"/>
              <a:t>Introduce the trainers briefly</a:t>
            </a:r>
          </a:p>
          <a:p>
            <a:pPr marL="171450" indent="-171450">
              <a:buFont typeface="Arial"/>
              <a:buChar char="•"/>
            </a:pPr>
            <a:r>
              <a:rPr lang="en-US" dirty="0" smtClean="0"/>
              <a:t>Explain that this is the pilot of this training which</a:t>
            </a:r>
            <a:r>
              <a:rPr lang="en-US" baseline="0" dirty="0" smtClean="0"/>
              <a:t> is being run in order to gather feedback to inform development of the </a:t>
            </a:r>
            <a:r>
              <a:rPr lang="en-US" baseline="0" dirty="0" err="1" smtClean="0"/>
              <a:t>programme</a:t>
            </a:r>
            <a:endParaRPr lang="en-US" dirty="0" smtClean="0"/>
          </a:p>
          <a:p>
            <a:endParaRPr lang="en-US" dirty="0" smtClean="0"/>
          </a:p>
          <a:p>
            <a:r>
              <a:rPr lang="en-US" u="sng" dirty="0" err="1" smtClean="0"/>
              <a:t>Housekeeping</a:t>
            </a:r>
            <a:r>
              <a:rPr lang="en-US" u="none" dirty="0" err="1" smtClean="0"/>
              <a:t>Explain</a:t>
            </a:r>
            <a:r>
              <a:rPr lang="en-US" u="none" dirty="0" smtClean="0"/>
              <a:t> emergency evacuation process, location of toilets/accessible toilets, other accessibility resources</a:t>
            </a:r>
          </a:p>
          <a:p>
            <a:endParaRPr lang="en-US" u="none" dirty="0" smtClean="0"/>
          </a:p>
          <a:p>
            <a:r>
              <a:rPr lang="en-US" u="sng" dirty="0" smtClean="0"/>
              <a:t>Registration</a:t>
            </a:r>
          </a:p>
          <a:p>
            <a:pPr marL="171450" indent="-171450">
              <a:buFont typeface="Arial"/>
              <a:buChar char="•"/>
            </a:pPr>
            <a:r>
              <a:rPr lang="en-US" u="none" dirty="0" smtClean="0"/>
              <a:t>Ask all delegates to sign in using the attendance sheet</a:t>
            </a:r>
          </a:p>
          <a:p>
            <a:pPr marL="171450" indent="-171450">
              <a:buFont typeface="Arial"/>
              <a:buChar char="•"/>
            </a:pPr>
            <a:r>
              <a:rPr lang="en-US" u="none" dirty="0" smtClean="0"/>
              <a:t>Ask all delegates to complete the pre-evaluation</a:t>
            </a:r>
            <a:r>
              <a:rPr lang="en-US" u="none" baseline="0" dirty="0" smtClean="0"/>
              <a:t> questionnaire. Explain that they will be asked the same questions at the end of the training in order that we can gather pre- and post-data as to the impact of the training.</a:t>
            </a:r>
          </a:p>
          <a:p>
            <a:pPr marL="171450" indent="-171450">
              <a:buFont typeface="Arial"/>
              <a:buChar char="•"/>
            </a:pPr>
            <a:r>
              <a:rPr lang="en-US" u="none" baseline="0" dirty="0" smtClean="0"/>
              <a:t>Handout the End Feedback Form and explain that they are required to complete this form at the end of the training in order that we can develop the training based on their feedback. This is ESSENTIAL  and a condition of their free attendance on the </a:t>
            </a:r>
            <a:r>
              <a:rPr lang="en-US" u="none" baseline="0" dirty="0" err="1" smtClean="0"/>
              <a:t>programme</a:t>
            </a:r>
            <a:r>
              <a:rPr lang="en-US" u="none" baseline="0" dirty="0" smtClean="0"/>
              <a:t>. They may find it useful to complete these as the course progresses.</a:t>
            </a:r>
          </a:p>
          <a:p>
            <a:pPr marL="171450" indent="-171450">
              <a:buFont typeface="Arial"/>
              <a:buChar char="•"/>
            </a:pPr>
            <a:r>
              <a:rPr lang="en-US" u="none" baseline="0" dirty="0" smtClean="0"/>
              <a:t>Media consent forms: explain that some of the training will be filmed as the next phase of the project in order to create e-learning resources and podcasts/webinars. Delegates should complete and sign forms prior to training</a:t>
            </a:r>
          </a:p>
          <a:p>
            <a:pPr marL="171450" indent="-171450">
              <a:buFont typeface="Arial"/>
              <a:buChar char="•"/>
            </a:pPr>
            <a:endParaRPr lang="en-US" u="none" baseline="0" dirty="0" smtClean="0"/>
          </a:p>
          <a:p>
            <a:pPr marL="171450" indent="-171450">
              <a:buFont typeface="Arial"/>
              <a:buChar char="•"/>
            </a:pPr>
            <a:endParaRPr lang="en-US" u="none"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a:t>
            </a:fld>
            <a:endParaRPr lang="en-GB"/>
          </a:p>
        </p:txBody>
      </p:sp>
      <p:sp>
        <p:nvSpPr>
          <p:cNvPr id="5" name="Date Placeholder 4"/>
          <p:cNvSpPr>
            <a:spLocks noGrp="1"/>
          </p:cNvSpPr>
          <p:nvPr>
            <p:ph type="dt" idx="11"/>
          </p:nvPr>
        </p:nvSpPr>
        <p:spPr/>
        <p:txBody>
          <a:bodyPr/>
          <a:lstStyle/>
          <a:p>
            <a:fld id="{01412C52-632D-F244-B620-FE4194D4AC3D}"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354961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10</a:t>
            </a:fld>
            <a:endParaRPr lang="en-GB"/>
          </a:p>
        </p:txBody>
      </p:sp>
      <p:sp>
        <p:nvSpPr>
          <p:cNvPr id="5" name="Date Placeholder 4"/>
          <p:cNvSpPr>
            <a:spLocks noGrp="1"/>
          </p:cNvSpPr>
          <p:nvPr>
            <p:ph type="dt" idx="11"/>
          </p:nvPr>
        </p:nvSpPr>
        <p:spPr/>
        <p:txBody>
          <a:bodyPr/>
          <a:lstStyle/>
          <a:p>
            <a:fld id="{2E05FAC5-0F43-C54D-9C54-F782C29EFE13}"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sng" dirty="0" smtClean="0"/>
              <a:t>Exercise: what is sexual violence?</a:t>
            </a:r>
          </a:p>
          <a:p>
            <a:pPr marL="0" indent="0">
              <a:buFont typeface="Arial"/>
              <a:buNone/>
            </a:pPr>
            <a:endParaRPr lang="en-US" dirty="0" smtClean="0"/>
          </a:p>
          <a:p>
            <a:pPr marL="0" indent="0">
              <a:buFont typeface="Arial"/>
              <a:buNone/>
            </a:pPr>
            <a:r>
              <a:rPr lang="en-US" dirty="0" smtClean="0"/>
              <a:t>See LEAP</a:t>
            </a:r>
            <a:r>
              <a:rPr lang="en-US" baseline="0" dirty="0" smtClean="0"/>
              <a:t> day 1 session plans</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11</a:t>
            </a:fld>
            <a:endParaRPr lang="en-GB"/>
          </a:p>
        </p:txBody>
      </p:sp>
      <p:sp>
        <p:nvSpPr>
          <p:cNvPr id="5" name="Date Placeholder 4"/>
          <p:cNvSpPr>
            <a:spLocks noGrp="1"/>
          </p:cNvSpPr>
          <p:nvPr>
            <p:ph type="dt" idx="11"/>
          </p:nvPr>
        </p:nvSpPr>
        <p:spPr/>
        <p:txBody>
          <a:bodyPr/>
          <a:lstStyle/>
          <a:p>
            <a:fld id="{7B87CD65-53AF-6B4A-AF46-689BDABC6E93}"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12</a:t>
            </a:fld>
            <a:endParaRPr lang="en-GB"/>
          </a:p>
        </p:txBody>
      </p:sp>
      <p:sp>
        <p:nvSpPr>
          <p:cNvPr id="5" name="Date Placeholder 4"/>
          <p:cNvSpPr>
            <a:spLocks noGrp="1"/>
          </p:cNvSpPr>
          <p:nvPr>
            <p:ph type="dt" idx="11"/>
          </p:nvPr>
        </p:nvSpPr>
        <p:spPr/>
        <p:txBody>
          <a:bodyPr/>
          <a:lstStyle/>
          <a:p>
            <a:fld id="{F1F91356-F004-4141-AA06-0B448C11EE83}"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none" baseline="0" dirty="0" smtClean="0"/>
              <a:t>Doesn’t include the copious issues that are involved in the ‘legacy’ that is left in regard to criminal justice procedures, appropriate support etc.</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13</a:t>
            </a:fld>
            <a:endParaRPr lang="en-GB"/>
          </a:p>
        </p:txBody>
      </p:sp>
      <p:sp>
        <p:nvSpPr>
          <p:cNvPr id="5" name="Date Placeholder 4"/>
          <p:cNvSpPr>
            <a:spLocks noGrp="1"/>
          </p:cNvSpPr>
          <p:nvPr>
            <p:ph type="dt" idx="11"/>
          </p:nvPr>
        </p:nvSpPr>
        <p:spPr/>
        <p:txBody>
          <a:bodyPr/>
          <a:lstStyle/>
          <a:p>
            <a:fld id="{03875F1E-8986-0147-BB46-276DBDFBBC08}"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14</a:t>
            </a:fld>
            <a:endParaRPr lang="en-GB"/>
          </a:p>
        </p:txBody>
      </p:sp>
      <p:sp>
        <p:nvSpPr>
          <p:cNvPr id="5" name="Date Placeholder 4"/>
          <p:cNvSpPr>
            <a:spLocks noGrp="1"/>
          </p:cNvSpPr>
          <p:nvPr>
            <p:ph type="dt" idx="11"/>
          </p:nvPr>
        </p:nvSpPr>
        <p:spPr/>
        <p:txBody>
          <a:bodyPr/>
          <a:lstStyle/>
          <a:p>
            <a:fld id="{521037A8-7F4C-A24E-A7A3-8CB365069D82}"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15</a:t>
            </a:fld>
            <a:endParaRPr lang="en-GB"/>
          </a:p>
        </p:txBody>
      </p:sp>
      <p:sp>
        <p:nvSpPr>
          <p:cNvPr id="5" name="Date Placeholder 4"/>
          <p:cNvSpPr>
            <a:spLocks noGrp="1"/>
          </p:cNvSpPr>
          <p:nvPr>
            <p:ph type="dt" idx="11"/>
          </p:nvPr>
        </p:nvSpPr>
        <p:spPr/>
        <p:txBody>
          <a:bodyPr/>
          <a:lstStyle/>
          <a:p>
            <a:fld id="{4530ECF0-CC4B-AE4F-8AAF-27BE8448F787}"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16</a:t>
            </a:fld>
            <a:endParaRPr lang="en-GB"/>
          </a:p>
        </p:txBody>
      </p:sp>
      <p:sp>
        <p:nvSpPr>
          <p:cNvPr id="5" name="Date Placeholder 4"/>
          <p:cNvSpPr>
            <a:spLocks noGrp="1"/>
          </p:cNvSpPr>
          <p:nvPr>
            <p:ph type="dt" idx="11"/>
          </p:nvPr>
        </p:nvSpPr>
        <p:spPr/>
        <p:txBody>
          <a:bodyPr/>
          <a:lstStyle/>
          <a:p>
            <a:fld id="{A3852E7B-8794-954E-95BD-986B1D0214F4}"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17</a:t>
            </a:fld>
            <a:endParaRPr lang="en-GB"/>
          </a:p>
        </p:txBody>
      </p:sp>
      <p:sp>
        <p:nvSpPr>
          <p:cNvPr id="5" name="Date Placeholder 4"/>
          <p:cNvSpPr>
            <a:spLocks noGrp="1"/>
          </p:cNvSpPr>
          <p:nvPr>
            <p:ph type="dt" idx="11"/>
          </p:nvPr>
        </p:nvSpPr>
        <p:spPr/>
        <p:txBody>
          <a:bodyPr/>
          <a:lstStyle/>
          <a:p>
            <a:fld id="{4565CF81-BDB9-254C-9900-E6AF049964C2}"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18</a:t>
            </a:fld>
            <a:endParaRPr lang="en-GB"/>
          </a:p>
        </p:txBody>
      </p:sp>
      <p:sp>
        <p:nvSpPr>
          <p:cNvPr id="5" name="Date Placeholder 4"/>
          <p:cNvSpPr>
            <a:spLocks noGrp="1"/>
          </p:cNvSpPr>
          <p:nvPr>
            <p:ph type="dt" idx="11"/>
          </p:nvPr>
        </p:nvSpPr>
        <p:spPr/>
        <p:txBody>
          <a:bodyPr/>
          <a:lstStyle/>
          <a:p>
            <a:fld id="{F51478D7-9A79-0946-B051-A0360593DDA6}"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19</a:t>
            </a:fld>
            <a:endParaRPr lang="en-GB"/>
          </a:p>
        </p:txBody>
      </p:sp>
      <p:sp>
        <p:nvSpPr>
          <p:cNvPr id="5" name="Date Placeholder 4"/>
          <p:cNvSpPr>
            <a:spLocks noGrp="1"/>
          </p:cNvSpPr>
          <p:nvPr>
            <p:ph type="dt" idx="11"/>
          </p:nvPr>
        </p:nvSpPr>
        <p:spPr/>
        <p:txBody>
          <a:bodyPr/>
          <a:lstStyle/>
          <a:p>
            <a:fld id="{6DB29599-EC06-BB43-8023-02B5F738B5EA}"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Icebreaker (10 </a:t>
            </a:r>
            <a:r>
              <a:rPr lang="en-US" u="sng" dirty="0" err="1" smtClean="0"/>
              <a:t>mins</a:t>
            </a:r>
            <a:r>
              <a:rPr lang="en-US" u="sng" dirty="0" smtClean="0"/>
              <a:t>)</a:t>
            </a:r>
          </a:p>
          <a:p>
            <a:pPr marL="171450" indent="-171450">
              <a:buFont typeface="Arial"/>
              <a:buChar char="•"/>
            </a:pPr>
            <a:r>
              <a:rPr lang="en-US" u="none" dirty="0" smtClean="0"/>
              <a:t>Alphabet game: see training Day 1 plan</a:t>
            </a:r>
            <a:endParaRPr lang="en-US" u="none" baseline="0" dirty="0" smtClean="0"/>
          </a:p>
          <a:p>
            <a:pPr marL="171450" indent="-171450">
              <a:buFont typeface="Arial"/>
              <a:buChar char="•"/>
            </a:pPr>
            <a:endParaRPr lang="en-US" u="none" baseline="0" dirty="0" smtClean="0"/>
          </a:p>
          <a:p>
            <a:pPr marL="171450" indent="-171450">
              <a:buFont typeface="Arial"/>
              <a:buChar char="•"/>
            </a:pPr>
            <a:endParaRPr lang="en-US" u="none" dirty="0" smtClean="0"/>
          </a:p>
          <a:p>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a:t>
            </a:fld>
            <a:endParaRPr lang="en-GB"/>
          </a:p>
        </p:txBody>
      </p:sp>
      <p:sp>
        <p:nvSpPr>
          <p:cNvPr id="5" name="Date Placeholder 4"/>
          <p:cNvSpPr>
            <a:spLocks noGrp="1"/>
          </p:cNvSpPr>
          <p:nvPr>
            <p:ph type="dt" idx="11"/>
          </p:nvPr>
        </p:nvSpPr>
        <p:spPr/>
        <p:txBody>
          <a:bodyPr/>
          <a:lstStyle/>
          <a:p>
            <a:fld id="{098F0102-68E8-B742-AAE6-6DC52A339C3B}"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20</a:t>
            </a:fld>
            <a:endParaRPr lang="en-GB"/>
          </a:p>
        </p:txBody>
      </p:sp>
      <p:sp>
        <p:nvSpPr>
          <p:cNvPr id="5" name="Date Placeholder 4"/>
          <p:cNvSpPr>
            <a:spLocks noGrp="1"/>
          </p:cNvSpPr>
          <p:nvPr>
            <p:ph type="dt" idx="11"/>
          </p:nvPr>
        </p:nvSpPr>
        <p:spPr/>
        <p:txBody>
          <a:bodyPr/>
          <a:lstStyle/>
          <a:p>
            <a:fld id="{329712A6-AFA7-A84A-AB6A-56C70877059B}"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21</a:t>
            </a:fld>
            <a:endParaRPr lang="en-GB"/>
          </a:p>
        </p:txBody>
      </p:sp>
      <p:sp>
        <p:nvSpPr>
          <p:cNvPr id="5" name="Date Placeholder 4"/>
          <p:cNvSpPr>
            <a:spLocks noGrp="1"/>
          </p:cNvSpPr>
          <p:nvPr>
            <p:ph type="dt" idx="11"/>
          </p:nvPr>
        </p:nvSpPr>
        <p:spPr/>
        <p:txBody>
          <a:bodyPr/>
          <a:lstStyle/>
          <a:p>
            <a:fld id="{A9329BCC-5626-7E4B-AB59-4154FF0C517C}"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22</a:t>
            </a:fld>
            <a:endParaRPr lang="en-GB"/>
          </a:p>
        </p:txBody>
      </p:sp>
      <p:sp>
        <p:nvSpPr>
          <p:cNvPr id="5" name="Date Placeholder 4"/>
          <p:cNvSpPr>
            <a:spLocks noGrp="1"/>
          </p:cNvSpPr>
          <p:nvPr>
            <p:ph type="dt" idx="11"/>
          </p:nvPr>
        </p:nvSpPr>
        <p:spPr/>
        <p:txBody>
          <a:bodyPr/>
          <a:lstStyle/>
          <a:p>
            <a:fld id="{A5CA27A6-7EB8-A744-9C62-1C5AD179B11F}"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23</a:t>
            </a:fld>
            <a:endParaRPr lang="en-GB"/>
          </a:p>
        </p:txBody>
      </p:sp>
      <p:sp>
        <p:nvSpPr>
          <p:cNvPr id="5" name="Date Placeholder 4"/>
          <p:cNvSpPr>
            <a:spLocks noGrp="1"/>
          </p:cNvSpPr>
          <p:nvPr>
            <p:ph type="dt" idx="11"/>
          </p:nvPr>
        </p:nvSpPr>
        <p:spPr/>
        <p:txBody>
          <a:bodyPr/>
          <a:lstStyle/>
          <a:p>
            <a:fld id="{9EC51813-4D59-D94A-88EF-CDF919B8327F}"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24</a:t>
            </a:fld>
            <a:endParaRPr lang="en-GB"/>
          </a:p>
        </p:txBody>
      </p:sp>
      <p:sp>
        <p:nvSpPr>
          <p:cNvPr id="5" name="Date Placeholder 4"/>
          <p:cNvSpPr>
            <a:spLocks noGrp="1"/>
          </p:cNvSpPr>
          <p:nvPr>
            <p:ph type="dt" idx="11"/>
          </p:nvPr>
        </p:nvSpPr>
        <p:spPr/>
        <p:txBody>
          <a:bodyPr/>
          <a:lstStyle/>
          <a:p>
            <a:fld id="{3F3EF58C-FEB0-DA4A-98A3-84EF9D975DAC}"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25</a:t>
            </a:fld>
            <a:endParaRPr lang="en-GB"/>
          </a:p>
        </p:txBody>
      </p:sp>
      <p:sp>
        <p:nvSpPr>
          <p:cNvPr id="5" name="Date Placeholder 4"/>
          <p:cNvSpPr>
            <a:spLocks noGrp="1"/>
          </p:cNvSpPr>
          <p:nvPr>
            <p:ph type="dt" idx="11"/>
          </p:nvPr>
        </p:nvSpPr>
        <p:spPr/>
        <p:txBody>
          <a:bodyPr/>
          <a:lstStyle/>
          <a:p>
            <a:fld id="{FD1347FB-5970-3541-A71D-D597796D9138}"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sng" baseline="0" dirty="0" smtClean="0"/>
              <a:t>Exercise: LEAP Project Mapping (15 </a:t>
            </a:r>
            <a:r>
              <a:rPr lang="en-US" u="sng" baseline="0" dirty="0" err="1" smtClean="0"/>
              <a:t>mins</a:t>
            </a:r>
            <a:r>
              <a:rPr lang="en-US" u="sng" baseline="0" dirty="0" smtClean="0"/>
              <a:t>)</a:t>
            </a:r>
          </a:p>
          <a:p>
            <a:pPr marL="0" indent="0">
              <a:buFont typeface="Arial"/>
              <a:buNone/>
            </a:pPr>
            <a:endParaRPr lang="en-US" u="none" dirty="0" smtClean="0"/>
          </a:p>
          <a:p>
            <a:pPr marL="171450" indent="-171450">
              <a:buFont typeface="Arial"/>
              <a:buChar char="•"/>
            </a:pPr>
            <a:r>
              <a:rPr lang="en-US" dirty="0" smtClean="0"/>
              <a:t>See Day 1 training plan</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3</a:t>
            </a:fld>
            <a:endParaRPr lang="en-GB"/>
          </a:p>
        </p:txBody>
      </p:sp>
      <p:sp>
        <p:nvSpPr>
          <p:cNvPr id="5" name="Date Placeholder 4"/>
          <p:cNvSpPr>
            <a:spLocks noGrp="1"/>
          </p:cNvSpPr>
          <p:nvPr>
            <p:ph type="dt" idx="11"/>
          </p:nvPr>
        </p:nvSpPr>
        <p:spPr/>
        <p:txBody>
          <a:bodyPr/>
          <a:lstStyle/>
          <a:p>
            <a:fld id="{EF329CBA-AF2C-FD40-B0AF-7670ED5982DF}"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Explain the objectives of the training</a:t>
            </a:r>
          </a:p>
          <a:p>
            <a:pPr marL="171450" indent="-171450">
              <a:buFont typeface="Arial"/>
              <a:buChar char="•"/>
            </a:pPr>
            <a:r>
              <a:rPr lang="en-US" dirty="0" smtClean="0"/>
              <a:t>Set the tone of the</a:t>
            </a:r>
            <a:r>
              <a:rPr lang="en-US" baseline="0" dirty="0" smtClean="0"/>
              <a:t> training: See Day 1 Training Plan for notes</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4</a:t>
            </a:fld>
            <a:endParaRPr lang="en-GB"/>
          </a:p>
        </p:txBody>
      </p:sp>
      <p:sp>
        <p:nvSpPr>
          <p:cNvPr id="5" name="Date Placeholder 4"/>
          <p:cNvSpPr>
            <a:spLocks noGrp="1"/>
          </p:cNvSpPr>
          <p:nvPr>
            <p:ph type="dt" idx="11"/>
          </p:nvPr>
        </p:nvSpPr>
        <p:spPr/>
        <p:txBody>
          <a:bodyPr/>
          <a:lstStyle/>
          <a:p>
            <a:fld id="{0B659B7D-D092-404A-B931-995B591A6849}"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sng" baseline="0" dirty="0" smtClean="0"/>
              <a:t>Exercise: Individual outcome setting (15 </a:t>
            </a:r>
            <a:r>
              <a:rPr lang="en-US" u="sng" baseline="0" dirty="0" err="1" smtClean="0"/>
              <a:t>mins</a:t>
            </a:r>
            <a:r>
              <a:rPr lang="en-US" u="sng" baseline="0" dirty="0" smtClean="0"/>
              <a:t>)</a:t>
            </a:r>
          </a:p>
          <a:p>
            <a:pPr marL="0" indent="0">
              <a:buFont typeface="Arial"/>
              <a:buNone/>
            </a:pPr>
            <a:endParaRPr lang="en-US" u="none" dirty="0" smtClean="0"/>
          </a:p>
          <a:p>
            <a:pPr marL="171450" indent="-171450">
              <a:buFont typeface="Arial"/>
              <a:buChar char="•"/>
            </a:pPr>
            <a:r>
              <a:rPr lang="en-US" dirty="0" smtClean="0"/>
              <a:t>See Day 1 training plan</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5</a:t>
            </a:fld>
            <a:endParaRPr lang="en-GB"/>
          </a:p>
        </p:txBody>
      </p:sp>
      <p:sp>
        <p:nvSpPr>
          <p:cNvPr id="5" name="Date Placeholder 4"/>
          <p:cNvSpPr>
            <a:spLocks noGrp="1"/>
          </p:cNvSpPr>
          <p:nvPr>
            <p:ph type="dt" idx="11"/>
          </p:nvPr>
        </p:nvSpPr>
        <p:spPr/>
        <p:txBody>
          <a:bodyPr/>
          <a:lstStyle/>
          <a:p>
            <a:fld id="{68CD9A3D-D2B9-4A4C-9F87-C0B78D45149C}"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sng" baseline="0" dirty="0" smtClean="0"/>
              <a:t>Exercise: Group agreement (30 </a:t>
            </a:r>
            <a:r>
              <a:rPr lang="en-US" u="sng" baseline="0" dirty="0" err="1" smtClean="0"/>
              <a:t>mins</a:t>
            </a:r>
            <a:r>
              <a:rPr lang="en-US" u="sng" baseline="0" dirty="0" smtClean="0"/>
              <a:t>)</a:t>
            </a:r>
          </a:p>
          <a:p>
            <a:pPr marL="0" indent="0">
              <a:buFont typeface="Arial"/>
              <a:buNone/>
            </a:pPr>
            <a:endParaRPr lang="en-US" u="none" dirty="0" smtClean="0"/>
          </a:p>
          <a:p>
            <a:pPr marL="171450" indent="-171450">
              <a:buFont typeface="Arial"/>
              <a:buChar char="•"/>
            </a:pPr>
            <a:r>
              <a:rPr lang="en-US" dirty="0" smtClean="0"/>
              <a:t>See Day 1 training plan</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6</a:t>
            </a:fld>
            <a:endParaRPr lang="en-GB"/>
          </a:p>
        </p:txBody>
      </p:sp>
      <p:sp>
        <p:nvSpPr>
          <p:cNvPr id="5" name="Date Placeholder 4"/>
          <p:cNvSpPr>
            <a:spLocks noGrp="1"/>
          </p:cNvSpPr>
          <p:nvPr>
            <p:ph type="dt" idx="11"/>
          </p:nvPr>
        </p:nvSpPr>
        <p:spPr/>
        <p:txBody>
          <a:bodyPr/>
          <a:lstStyle/>
          <a:p>
            <a:fld id="{D182DD6C-1F61-6345-88CE-CBB3CB830887}"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sng" baseline="0" dirty="0" smtClean="0"/>
              <a:t>Exercise: toothpaste exercise</a:t>
            </a:r>
          </a:p>
          <a:p>
            <a:pPr marL="0" indent="0">
              <a:buFont typeface="Arial"/>
              <a:buNone/>
            </a:pPr>
            <a:endParaRPr lang="en-US" u="none" dirty="0" smtClean="0"/>
          </a:p>
          <a:p>
            <a:pPr marL="171450" indent="-171450">
              <a:buFont typeface="Arial"/>
              <a:buChar char="•"/>
            </a:pPr>
            <a:r>
              <a:rPr lang="en-US" dirty="0" smtClean="0"/>
              <a:t>See Day 1 training plan</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7</a:t>
            </a:fld>
            <a:endParaRPr lang="en-GB"/>
          </a:p>
        </p:txBody>
      </p:sp>
      <p:sp>
        <p:nvSpPr>
          <p:cNvPr id="5" name="Date Placeholder 4"/>
          <p:cNvSpPr>
            <a:spLocks noGrp="1"/>
          </p:cNvSpPr>
          <p:nvPr>
            <p:ph type="dt" idx="11"/>
          </p:nvPr>
        </p:nvSpPr>
        <p:spPr/>
        <p:txBody>
          <a:bodyPr/>
          <a:lstStyle/>
          <a:p>
            <a:fld id="{EC250EEB-E294-D743-81A8-BC4F151BDA45}"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u="sng" baseline="0" dirty="0" smtClean="0"/>
              <a:t>Exercise: Continuum exercise</a:t>
            </a:r>
          </a:p>
          <a:p>
            <a:pPr marL="0" indent="0">
              <a:buFont typeface="Arial"/>
              <a:buNone/>
            </a:pPr>
            <a:endParaRPr lang="en-US" u="none" dirty="0" smtClean="0"/>
          </a:p>
          <a:p>
            <a:pPr marL="171450" indent="-171450">
              <a:buFont typeface="Arial"/>
              <a:buChar char="•"/>
            </a:pPr>
            <a:r>
              <a:rPr lang="en-US" dirty="0" smtClean="0"/>
              <a:t>See Day 1 training plan</a:t>
            </a: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8</a:t>
            </a:fld>
            <a:endParaRPr lang="en-GB"/>
          </a:p>
        </p:txBody>
      </p:sp>
      <p:sp>
        <p:nvSpPr>
          <p:cNvPr id="5" name="Date Placeholder 4"/>
          <p:cNvSpPr>
            <a:spLocks noGrp="1"/>
          </p:cNvSpPr>
          <p:nvPr>
            <p:ph type="dt" idx="11"/>
          </p:nvPr>
        </p:nvSpPr>
        <p:spPr/>
        <p:txBody>
          <a:bodyPr/>
          <a:lstStyle/>
          <a:p>
            <a:fld id="{C94CBDDB-E0EE-9A4E-A6BF-06DFCB3147A6}"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361ABF05-2019-463D-AA0B-C5FD30E20C2B}" type="slidenum">
              <a:rPr lang="en-GB" smtClean="0"/>
              <a:t>9</a:t>
            </a:fld>
            <a:endParaRPr lang="en-GB"/>
          </a:p>
        </p:txBody>
      </p:sp>
      <p:sp>
        <p:nvSpPr>
          <p:cNvPr id="5" name="Date Placeholder 4"/>
          <p:cNvSpPr>
            <a:spLocks noGrp="1"/>
          </p:cNvSpPr>
          <p:nvPr>
            <p:ph type="dt" idx="11"/>
          </p:nvPr>
        </p:nvSpPr>
        <p:spPr/>
        <p:txBody>
          <a:bodyPr/>
          <a:lstStyle/>
          <a:p>
            <a:fld id="{B1A8A51A-F0B0-9649-8907-8E740D19CA50}" type="datetime1">
              <a:rPr lang="en-GB" smtClean="0"/>
              <a:t>05/05/16</a:t>
            </a:fld>
            <a:endParaRPr lang="en-GB"/>
          </a:p>
        </p:txBody>
      </p:sp>
      <p:sp>
        <p:nvSpPr>
          <p:cNvPr id="6" name="Footer Placeholder 5"/>
          <p:cNvSpPr>
            <a:spLocks noGrp="1"/>
          </p:cNvSpPr>
          <p:nvPr>
            <p:ph type="ftr" sz="quarter" idx="12"/>
          </p:nvPr>
        </p:nvSpPr>
        <p:spPr/>
        <p:txBody>
          <a:bodyPr/>
          <a:lstStyle/>
          <a:p>
            <a:r>
              <a:rPr lang="en-GB" smtClean="0"/>
              <a:t>© The University of Bedfordshire Written by Abi Billinghurst</a:t>
            </a:r>
            <a:endParaRPr lang="en-GB"/>
          </a:p>
        </p:txBody>
      </p:sp>
      <p:sp>
        <p:nvSpPr>
          <p:cNvPr id="7" name="Header Placeholder 6"/>
          <p:cNvSpPr>
            <a:spLocks noGrp="1"/>
          </p:cNvSpPr>
          <p:nvPr>
            <p:ph type="hdr" sz="quarter" idx="13"/>
          </p:nvPr>
        </p:nvSpPr>
        <p:spPr/>
        <p:txBody>
          <a:bodyPr/>
          <a:lstStyle/>
          <a:p>
            <a:endParaRPr lang="en-GB"/>
          </a:p>
        </p:txBody>
      </p:sp>
    </p:spTree>
    <p:extLst>
      <p:ext uri="{BB962C8B-B14F-4D97-AF65-F5344CB8AC3E}">
        <p14:creationId xmlns:p14="http://schemas.microsoft.com/office/powerpoint/2010/main" val="1893416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2320BC-6F46-F640-8F74-1C6A75A8E17A}" type="datetime1">
              <a:rPr lang="en-GB" smtClean="0"/>
              <a:t>05/05/16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57967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0747BAD-68B7-B34A-BC5C-0277DA93A835}" type="datetime1">
              <a:rPr lang="en-GB" smtClean="0"/>
              <a:t>05/05/16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387215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DDA9B3-C1A8-C442-93F0-8A765D37BA1C}" type="datetime1">
              <a:rPr lang="en-GB" smtClean="0"/>
              <a:t>05/05/16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113977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BC0C5-1657-D943-AE67-BE5DAE061F90}" type="datetime1">
              <a:rPr lang="en-GB" smtClean="0"/>
              <a:t>05/05/16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207464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23A80C-BF53-E442-834D-DE464EB01770}" type="datetime1">
              <a:rPr lang="en-GB" smtClean="0"/>
              <a:t>05/05/16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345937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116BE7-F266-144F-A409-9D39036EF054}" type="datetime1">
              <a:rPr lang="en-GB" smtClean="0"/>
              <a:t>05/05/16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1974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11B359-0A12-AE40-8356-2CCDB13DC986}" type="datetime1">
              <a:rPr lang="en-GB" smtClean="0"/>
              <a:t>05/05/16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14214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4907F9-8ABE-684D-8349-B49C24EFC514}" type="datetime1">
              <a:rPr lang="en-GB" smtClean="0"/>
              <a:t>05/05/16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389592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AFC64-DC5A-0148-ADCD-E65DC820800D}" type="datetime1">
              <a:rPr lang="en-GB" smtClean="0"/>
              <a:t>05/05/16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6554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DA75E7-ABD6-324A-B01C-0EEDAD494BEB}" type="datetime1">
              <a:rPr lang="en-GB" smtClean="0"/>
              <a:t>05/05/16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418928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963C0A-6790-3945-A210-6B52B3C18A1C}" type="datetime1">
              <a:rPr lang="en-GB" smtClean="0"/>
              <a:t>05/05/16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185DF9-F21B-48A3-94DA-CD619A28AF60}" type="slidenum">
              <a:rPr lang="en-GB" smtClean="0"/>
              <a:t>‹#›</a:t>
            </a:fld>
            <a:endParaRPr lang="en-GB"/>
          </a:p>
        </p:txBody>
      </p:sp>
    </p:spTree>
    <p:extLst>
      <p:ext uri="{BB962C8B-B14F-4D97-AF65-F5344CB8AC3E}">
        <p14:creationId xmlns:p14="http://schemas.microsoft.com/office/powerpoint/2010/main" val="5000970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56DCE-5406-C74E-950E-349D4B955B94}" type="datetime1">
              <a:rPr lang="en-GB" smtClean="0"/>
              <a:t>05/05/16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85DF9-F21B-48A3-94DA-CD619A28AF60}" type="slidenum">
              <a:rPr lang="en-GB" smtClean="0"/>
              <a:t>‹#›</a:t>
            </a:fld>
            <a:endParaRPr lang="en-GB"/>
          </a:p>
        </p:txBody>
      </p:sp>
    </p:spTree>
    <p:extLst>
      <p:ext uri="{BB962C8B-B14F-4D97-AF65-F5344CB8AC3E}">
        <p14:creationId xmlns:p14="http://schemas.microsoft.com/office/powerpoint/2010/main" val="3127163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p:cNvPicPr/>
          <p:nvPr/>
        </p:nvPicPr>
        <p:blipFill rotWithShape="1">
          <a:blip r:embed="rId3">
            <a:extLst/>
          </a:blip>
          <a:srcRect/>
          <a:stretch>
            <a:fillRect/>
          </a:stretch>
        </p:blipFill>
        <p:spPr>
          <a:xfrm>
            <a:off x="9288683" y="210312"/>
            <a:ext cx="2542033" cy="2752344"/>
          </a:xfrm>
          <a:prstGeom prst="rect">
            <a:avLst/>
          </a:prstGeom>
          <a:noFill/>
          <a:ln>
            <a:noFill/>
          </a:ln>
          <a:effectLst/>
          <a:extLst/>
        </p:spPr>
      </p:pic>
      <p:sp>
        <p:nvSpPr>
          <p:cNvPr id="3" name="Subtitle 2"/>
          <p:cNvSpPr>
            <a:spLocks noGrp="1"/>
          </p:cNvSpPr>
          <p:nvPr>
            <p:ph type="subTitle" idx="1"/>
          </p:nvPr>
        </p:nvSpPr>
        <p:spPr>
          <a:xfrm>
            <a:off x="1314825" y="2105032"/>
            <a:ext cx="9144000" cy="3841555"/>
          </a:xfrm>
        </p:spPr>
        <p:txBody>
          <a:bodyPr>
            <a:noAutofit/>
          </a:bodyPr>
          <a:lstStyle/>
          <a:p>
            <a:r>
              <a:rPr lang="en-GB" sz="3000" b="1" dirty="0">
                <a:latin typeface="Arial Narrow"/>
                <a:cs typeface="Arial Narrow"/>
              </a:rPr>
              <a:t>A 4-day training programme on participatory practice for specialist sexual violence service providers</a:t>
            </a:r>
            <a:endParaRPr lang="en-GB" sz="3000" dirty="0">
              <a:latin typeface="Arial Narrow"/>
              <a:cs typeface="Arial Narrow"/>
            </a:endParaRPr>
          </a:p>
          <a:p>
            <a:r>
              <a:rPr lang="en-GB" sz="3000" b="1" dirty="0">
                <a:latin typeface="Arial Narrow"/>
                <a:cs typeface="Arial Narrow"/>
              </a:rPr>
              <a:t> </a:t>
            </a:r>
            <a:r>
              <a:rPr lang="en-GB" sz="3000" b="1">
                <a:latin typeface="Arial Narrow"/>
                <a:cs typeface="Arial Narrow"/>
              </a:rPr>
              <a:t>Day </a:t>
            </a:r>
            <a:r>
              <a:rPr lang="en-GB" sz="3000" b="1" smtClean="0">
                <a:latin typeface="Arial Narrow"/>
                <a:cs typeface="Arial Narrow"/>
              </a:rPr>
              <a:t>1</a:t>
            </a:r>
          </a:p>
          <a:p>
            <a:endParaRPr lang="en-GB" sz="3000" dirty="0">
              <a:latin typeface="Arial Narrow"/>
              <a:cs typeface="Arial Narrow"/>
            </a:endParaRPr>
          </a:p>
          <a:p>
            <a:r>
              <a:rPr lang="en-GB" sz="3000" b="1" dirty="0" smtClean="0">
                <a:latin typeface="Arial Narrow"/>
                <a:cs typeface="Arial Narrow"/>
              </a:rPr>
              <a:t>Life </a:t>
            </a:r>
            <a:r>
              <a:rPr lang="en-GB" sz="3000" b="1" dirty="0">
                <a:latin typeface="Arial Narrow"/>
                <a:cs typeface="Arial Narrow"/>
              </a:rPr>
              <a:t>skills, leadership, limitless potential (LEAP)</a:t>
            </a:r>
            <a:r>
              <a:rPr lang="en-GB" sz="3000" b="1" dirty="0" smtClean="0">
                <a:latin typeface="Arial Narrow"/>
                <a:cs typeface="Arial Narrow"/>
              </a:rPr>
              <a:t>:</a:t>
            </a:r>
          </a:p>
          <a:p>
            <a:r>
              <a:rPr lang="en-GB" sz="2800" dirty="0" smtClean="0">
                <a:latin typeface="Arial Narrow"/>
                <a:cs typeface="Arial Narrow"/>
              </a:rPr>
              <a:t>Supporting </a:t>
            </a:r>
            <a:r>
              <a:rPr lang="en-GB" sz="2800" dirty="0">
                <a:latin typeface="Arial Narrow"/>
                <a:cs typeface="Arial Narrow"/>
              </a:rPr>
              <a:t>children and young people affected by sexual violence in Europe by strengthening and facilitating participatory practice</a:t>
            </a:r>
          </a:p>
          <a:p>
            <a:r>
              <a:rPr lang="en-GB" sz="3000" b="1" dirty="0">
                <a:latin typeface="Arial Narrow"/>
                <a:cs typeface="Arial Narrow"/>
              </a:rPr>
              <a:t> </a:t>
            </a:r>
            <a:endParaRPr lang="en-GB" sz="3000" b="1" dirty="0" smtClean="0">
              <a:latin typeface="Arial Narrow"/>
              <a:cs typeface="Arial Narrow"/>
            </a:endParaRPr>
          </a:p>
          <a:p>
            <a:r>
              <a:rPr lang="en-GB" sz="3000" b="1" dirty="0" smtClean="0">
                <a:latin typeface="Arial Narrow"/>
                <a:cs typeface="Arial Narrow"/>
              </a:rPr>
              <a:t>Abi Billinghurst &amp; Kate </a:t>
            </a:r>
            <a:r>
              <a:rPr lang="en-GB" sz="3000" b="1" dirty="0" err="1" smtClean="0">
                <a:latin typeface="Arial Narrow"/>
                <a:cs typeface="Arial Narrow"/>
              </a:rPr>
              <a:t>D’arcy</a:t>
            </a:r>
            <a:endParaRPr lang="en-GB" sz="3000" dirty="0">
              <a:latin typeface="Arial Narrow"/>
              <a:cs typeface="Arial Narrow"/>
            </a:endParaRPr>
          </a:p>
        </p:txBody>
      </p:sp>
      <p:pic>
        <p:nvPicPr>
          <p:cNvPr id="5" name="Picture 4"/>
          <p:cNvPicPr/>
          <p:nvPr/>
        </p:nvPicPr>
        <p:blipFill>
          <a:blip r:embed="rId4"/>
          <a:stretch>
            <a:fillRect/>
          </a:stretch>
        </p:blipFill>
        <p:spPr>
          <a:xfrm>
            <a:off x="0" y="158750"/>
            <a:ext cx="6628130" cy="1743075"/>
          </a:xfrm>
          <a:prstGeom prst="rect">
            <a:avLst/>
          </a:prstGeom>
        </p:spPr>
      </p:pic>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406765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Child sexual exploitation</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912870" y="1468433"/>
            <a:ext cx="10515600" cy="4968784"/>
          </a:xfrm>
        </p:spPr>
        <p:txBody>
          <a:bodyPr>
            <a:noAutofit/>
          </a:bodyPr>
          <a:lstStyle/>
          <a:p>
            <a:pPr marL="0" indent="0">
              <a:lnSpc>
                <a:spcPct val="100000"/>
              </a:lnSpc>
              <a:spcBef>
                <a:spcPts val="0"/>
              </a:spcBef>
              <a:buNone/>
            </a:pPr>
            <a:r>
              <a:rPr lang="en-US" sz="2400" dirty="0" smtClean="0">
                <a:latin typeface="Arial Narrow"/>
                <a:cs typeface="Arial Narrow"/>
              </a:rPr>
              <a:t>“Sexual </a:t>
            </a:r>
            <a:r>
              <a:rPr lang="en-US" sz="2400" dirty="0">
                <a:latin typeface="Arial Narrow"/>
                <a:cs typeface="Arial Narrow"/>
              </a:rPr>
              <a:t>exploitation of children and young people under 18 involves exploitative situations, contexts and relationships where young people (or a third person </a:t>
            </a:r>
            <a:r>
              <a:rPr lang="en-US" sz="2400" dirty="0" smtClean="0">
                <a:latin typeface="Arial Narrow"/>
                <a:cs typeface="Arial Narrow"/>
              </a:rPr>
              <a:t>or persons</a:t>
            </a:r>
            <a:r>
              <a:rPr lang="en-US" sz="2400" dirty="0">
                <a:latin typeface="Arial Narrow"/>
                <a:cs typeface="Arial Narrow"/>
              </a:rPr>
              <a:t>) receive 'something' (e.g. food, accommodation, drugs, alcohol, cigarettes, affection, gifts, money) as a result of them performing, and/or another or others performing on them, sexual activities. Child sexual exploitation can occur through the use of technology without the child's immediate recognition; for example being persuaded to post sexual images on the Internet/mobile phones without immediate payment or gain. In all cases, those exploiting the child/young person have power over them by virtue of their age, gender, intellect, physical strength and/or economic or other resources. Violence, coercion and intimidation are common, involvement in exploitative relationships being </a:t>
            </a:r>
            <a:r>
              <a:rPr lang="en-US" sz="2400" dirty="0" err="1">
                <a:latin typeface="Arial Narrow"/>
                <a:cs typeface="Arial Narrow"/>
              </a:rPr>
              <a:t>characterised</a:t>
            </a:r>
            <a:r>
              <a:rPr lang="en-US" sz="2400" dirty="0">
                <a:latin typeface="Arial Narrow"/>
                <a:cs typeface="Arial Narrow"/>
              </a:rPr>
              <a:t> in the main by the child or young person's limited availability of choice resulting from their social/economic and/or emotional </a:t>
            </a:r>
            <a:r>
              <a:rPr lang="en-US" sz="2400" dirty="0" smtClean="0">
                <a:latin typeface="Arial Narrow"/>
                <a:cs typeface="Arial Narrow"/>
              </a:rPr>
              <a:t>vulnerability”.</a:t>
            </a:r>
          </a:p>
          <a:p>
            <a:pPr marL="0" indent="0">
              <a:lnSpc>
                <a:spcPct val="100000"/>
              </a:lnSpc>
              <a:spcBef>
                <a:spcPts val="0"/>
              </a:spcBef>
              <a:buNone/>
            </a:pPr>
            <a:endParaRPr lang="en-US" sz="2400" dirty="0">
              <a:latin typeface="Arial Narrow"/>
              <a:cs typeface="Arial Narrow"/>
            </a:endParaRPr>
          </a:p>
          <a:p>
            <a:pPr marL="0" indent="0">
              <a:lnSpc>
                <a:spcPct val="100000"/>
              </a:lnSpc>
              <a:spcBef>
                <a:spcPts val="0"/>
              </a:spcBef>
              <a:buNone/>
            </a:pPr>
            <a:r>
              <a:rPr lang="en-US" sz="2400" smtClean="0">
                <a:latin typeface="Arial Narrow"/>
                <a:cs typeface="Arial Narrow"/>
              </a:rPr>
              <a:t>DCSF, 2009</a:t>
            </a:r>
            <a:endParaRPr lang="en-US" sz="2400"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499239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What is sexual violence?</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999955"/>
            <a:ext cx="10515600" cy="4351338"/>
          </a:xfrm>
        </p:spPr>
        <p:txBody>
          <a:bodyPr>
            <a:normAutofit/>
          </a:bodyPr>
          <a:lstStyle/>
          <a:p>
            <a:pPr marL="0" indent="0">
              <a:lnSpc>
                <a:spcPct val="150000"/>
              </a:lnSpc>
              <a:buNone/>
            </a:pPr>
            <a:r>
              <a:rPr lang="en-US" sz="3600" dirty="0" smtClean="0">
                <a:latin typeface="Arial Narrow"/>
                <a:cs typeface="Arial Narrow"/>
              </a:rPr>
              <a:t>“Any </a:t>
            </a:r>
            <a:r>
              <a:rPr lang="en-US" sz="3600" dirty="0" err="1">
                <a:latin typeface="Arial Narrow"/>
                <a:cs typeface="Arial Narrow"/>
              </a:rPr>
              <a:t>behaviour</a:t>
            </a:r>
            <a:r>
              <a:rPr lang="en-US" sz="3600" dirty="0">
                <a:latin typeface="Arial Narrow"/>
                <a:cs typeface="Arial Narrow"/>
              </a:rPr>
              <a:t> perceived to be of a sexual nature, which is unwanted or takes place without consent or </a:t>
            </a:r>
            <a:r>
              <a:rPr lang="en-US" sz="3600" dirty="0" smtClean="0">
                <a:latin typeface="Arial Narrow"/>
                <a:cs typeface="Arial Narrow"/>
              </a:rPr>
              <a:t>understanding”</a:t>
            </a:r>
          </a:p>
          <a:p>
            <a:pPr marL="0" indent="0">
              <a:lnSpc>
                <a:spcPct val="150000"/>
              </a:lnSpc>
              <a:buNone/>
            </a:pPr>
            <a:r>
              <a:rPr lang="en-US" sz="3600" dirty="0" smtClean="0">
                <a:latin typeface="Arial Narrow"/>
                <a:cs typeface="Arial Narrow"/>
              </a:rPr>
              <a:t>(Becket, H, </a:t>
            </a:r>
            <a:r>
              <a:rPr lang="en-US" sz="3600" dirty="0">
                <a:latin typeface="Arial Narrow"/>
                <a:cs typeface="Arial Narrow"/>
              </a:rPr>
              <a:t>2013)</a:t>
            </a:r>
          </a:p>
          <a:p>
            <a:pPr marL="0" indent="0">
              <a:lnSpc>
                <a:spcPct val="150000"/>
              </a:lnSpc>
              <a:buNone/>
            </a:pPr>
            <a:endParaRPr lang="en-US" sz="3600"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Common to CSA, CSE and SV</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743296"/>
            <a:ext cx="10515600" cy="4607997"/>
          </a:xfrm>
        </p:spPr>
        <p:txBody>
          <a:bodyPr>
            <a:normAutofit/>
          </a:bodyPr>
          <a:lstStyle/>
          <a:p>
            <a:pPr>
              <a:buFont typeface="Wingdings" charset="2"/>
              <a:buChar char="§"/>
            </a:pPr>
            <a:r>
              <a:rPr lang="en-US" sz="3100" dirty="0" smtClean="0">
                <a:latin typeface="Arial Narrow"/>
                <a:cs typeface="Arial Narrow"/>
              </a:rPr>
              <a:t>No/constrained choices;</a:t>
            </a:r>
          </a:p>
          <a:p>
            <a:pPr>
              <a:buFont typeface="Wingdings" charset="2"/>
              <a:buChar char="§"/>
            </a:pPr>
            <a:r>
              <a:rPr lang="en-US" sz="3100" dirty="0" smtClean="0">
                <a:latin typeface="Arial Narrow"/>
                <a:cs typeface="Arial Narrow"/>
              </a:rPr>
              <a:t>Coercion and control;</a:t>
            </a:r>
          </a:p>
          <a:p>
            <a:pPr>
              <a:buFont typeface="Wingdings" charset="2"/>
              <a:buChar char="§"/>
            </a:pPr>
            <a:r>
              <a:rPr lang="en-US" sz="3100" dirty="0" smtClean="0">
                <a:latin typeface="Arial Narrow"/>
                <a:cs typeface="Arial Narrow"/>
              </a:rPr>
              <a:t>Limited or lack of understanding;</a:t>
            </a:r>
          </a:p>
          <a:p>
            <a:pPr>
              <a:buFont typeface="Wingdings" charset="2"/>
              <a:buChar char="§"/>
            </a:pPr>
            <a:r>
              <a:rPr lang="en-US" sz="3100" dirty="0" smtClean="0">
                <a:latin typeface="Arial Narrow"/>
                <a:cs typeface="Arial Narrow"/>
              </a:rPr>
              <a:t>Sexual in nature;</a:t>
            </a:r>
          </a:p>
          <a:p>
            <a:pPr>
              <a:buFont typeface="Wingdings" charset="2"/>
              <a:buChar char="§"/>
            </a:pPr>
            <a:r>
              <a:rPr lang="en-US" sz="3100" dirty="0" smtClean="0">
                <a:latin typeface="Arial Narrow"/>
                <a:cs typeface="Arial Narrow"/>
              </a:rPr>
              <a:t>Power.</a:t>
            </a:r>
          </a:p>
          <a:p>
            <a:pPr>
              <a:buFont typeface="Wingdings" charset="2"/>
              <a:buChar char="§"/>
            </a:pPr>
            <a:endParaRPr lang="en-US" sz="3100" dirty="0" smtClean="0">
              <a:latin typeface="Arial Narrow"/>
              <a:cs typeface="Arial Narrow"/>
            </a:endParaRPr>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88908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How are young people affected by </a:t>
            </a:r>
            <a:br>
              <a:rPr lang="en-GB" b="1" dirty="0" smtClean="0">
                <a:latin typeface="Arial Narrow"/>
                <a:cs typeface="Arial Narrow"/>
              </a:rPr>
            </a:br>
            <a:r>
              <a:rPr lang="en-GB" b="1" dirty="0" smtClean="0">
                <a:latin typeface="Arial Narrow"/>
                <a:cs typeface="Arial Narrow"/>
              </a:rPr>
              <a:t>sexual violence?</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743296"/>
            <a:ext cx="10515600" cy="4906131"/>
          </a:xfrm>
        </p:spPr>
        <p:txBody>
          <a:bodyPr>
            <a:normAutofit fontScale="77500" lnSpcReduction="20000"/>
          </a:bodyPr>
          <a:lstStyle/>
          <a:p>
            <a:pPr>
              <a:buFont typeface="Wingdings" charset="2"/>
              <a:buChar char="§"/>
            </a:pPr>
            <a:r>
              <a:rPr lang="en-US" sz="3100" dirty="0" smtClean="0">
                <a:latin typeface="Arial Narrow"/>
                <a:cs typeface="Arial Narrow"/>
              </a:rPr>
              <a:t>Mental health issues: PTSD, anxiety, depression; dissociation</a:t>
            </a:r>
          </a:p>
          <a:p>
            <a:pPr>
              <a:buFont typeface="Wingdings" charset="2"/>
              <a:buChar char="§"/>
            </a:pPr>
            <a:r>
              <a:rPr lang="en-US" sz="3100" dirty="0" smtClean="0">
                <a:latin typeface="Arial Narrow"/>
                <a:cs typeface="Arial Narrow"/>
              </a:rPr>
              <a:t>Suicidal ideation, suicide, self harm;</a:t>
            </a:r>
          </a:p>
          <a:p>
            <a:pPr>
              <a:buFont typeface="Wingdings" charset="2"/>
              <a:buChar char="§"/>
            </a:pPr>
            <a:r>
              <a:rPr lang="en-US" sz="3100" dirty="0" smtClean="0">
                <a:latin typeface="Arial Narrow"/>
                <a:cs typeface="Arial Narrow"/>
              </a:rPr>
              <a:t>Low self-esteem, withdrawal;</a:t>
            </a:r>
          </a:p>
          <a:p>
            <a:pPr>
              <a:buFont typeface="Wingdings" charset="2"/>
              <a:buChar char="§"/>
            </a:pPr>
            <a:r>
              <a:rPr lang="en-US" sz="3100" dirty="0" smtClean="0">
                <a:latin typeface="Arial Narrow"/>
                <a:cs typeface="Arial Narrow"/>
              </a:rPr>
              <a:t>Feelings of guilt, shame, self-blame, grief, confusion;</a:t>
            </a:r>
          </a:p>
          <a:p>
            <a:pPr>
              <a:buFont typeface="Wingdings" charset="2"/>
              <a:buChar char="§"/>
            </a:pPr>
            <a:r>
              <a:rPr lang="en-US" sz="3100" dirty="0" smtClean="0">
                <a:latin typeface="Arial Narrow"/>
                <a:cs typeface="Arial Narrow"/>
              </a:rPr>
              <a:t>Unmanageable feelings of anger;</a:t>
            </a:r>
          </a:p>
          <a:p>
            <a:pPr>
              <a:buFont typeface="Wingdings" charset="2"/>
              <a:buChar char="§"/>
            </a:pPr>
            <a:r>
              <a:rPr lang="en-US" sz="3100" smtClean="0">
                <a:latin typeface="Arial Narrow"/>
                <a:cs typeface="Arial Narrow"/>
              </a:rPr>
              <a:t>Short and long</a:t>
            </a:r>
            <a:r>
              <a:rPr lang="en-US" sz="3100" dirty="0" smtClean="0">
                <a:latin typeface="Arial Narrow"/>
                <a:cs typeface="Arial Narrow"/>
              </a:rPr>
              <a:t>-term physical and sexual health issues;</a:t>
            </a:r>
          </a:p>
          <a:p>
            <a:pPr>
              <a:buFont typeface="Wingdings" charset="2"/>
              <a:buChar char="§"/>
            </a:pPr>
            <a:r>
              <a:rPr lang="en-US" sz="3100" dirty="0" smtClean="0">
                <a:latin typeface="Arial Narrow"/>
                <a:cs typeface="Arial Narrow"/>
              </a:rPr>
              <a:t>Impact on cognitive development, attachment, trust and relationship forming;</a:t>
            </a:r>
          </a:p>
          <a:p>
            <a:pPr>
              <a:buFont typeface="Wingdings" charset="2"/>
              <a:buChar char="§"/>
            </a:pPr>
            <a:r>
              <a:rPr lang="en-US" sz="3100" dirty="0" smtClean="0">
                <a:latin typeface="Arial Narrow"/>
                <a:cs typeface="Arial Narrow"/>
              </a:rPr>
              <a:t>Heightened </a:t>
            </a:r>
            <a:r>
              <a:rPr lang="en-US" sz="3100" dirty="0" err="1" smtClean="0">
                <a:latin typeface="Arial Narrow"/>
                <a:cs typeface="Arial Narrow"/>
              </a:rPr>
              <a:t>sexualised</a:t>
            </a:r>
            <a:r>
              <a:rPr lang="en-US" sz="3100" dirty="0" smtClean="0">
                <a:latin typeface="Arial Narrow"/>
                <a:cs typeface="Arial Narrow"/>
              </a:rPr>
              <a:t> behavior and risk taking, problematic alcohol and substance use;</a:t>
            </a:r>
          </a:p>
          <a:p>
            <a:pPr>
              <a:buFont typeface="Wingdings" charset="2"/>
              <a:buChar char="§"/>
            </a:pPr>
            <a:r>
              <a:rPr lang="en-US" sz="3100" dirty="0" err="1" smtClean="0">
                <a:latin typeface="Arial Narrow"/>
                <a:cs typeface="Arial Narrow"/>
              </a:rPr>
              <a:t>Ostracised</a:t>
            </a:r>
            <a:r>
              <a:rPr lang="en-US" sz="3100" dirty="0" smtClean="0">
                <a:latin typeface="Arial Narrow"/>
                <a:cs typeface="Arial Narrow"/>
              </a:rPr>
              <a:t> from peers, school, family and community groups;</a:t>
            </a:r>
          </a:p>
          <a:p>
            <a:pPr>
              <a:buFont typeface="Wingdings" charset="2"/>
              <a:buChar char="§"/>
            </a:pPr>
            <a:r>
              <a:rPr lang="en-US" sz="3100" dirty="0" smtClean="0">
                <a:latin typeface="Arial Narrow"/>
                <a:cs typeface="Arial Narrow"/>
              </a:rPr>
              <a:t>Rarely report and </a:t>
            </a:r>
            <a:r>
              <a:rPr lang="en-US" sz="3100" dirty="0">
                <a:latin typeface="Arial Narrow"/>
                <a:cs typeface="Arial Narrow"/>
              </a:rPr>
              <a:t>r</a:t>
            </a:r>
            <a:r>
              <a:rPr lang="en-US" sz="3100" dirty="0" smtClean="0">
                <a:latin typeface="Arial Narrow"/>
                <a:cs typeface="Arial Narrow"/>
              </a:rPr>
              <a:t>outinely disbelieved, seen as ‘trouble makers’;</a:t>
            </a:r>
          </a:p>
          <a:p>
            <a:pPr>
              <a:buFont typeface="Wingdings" charset="2"/>
              <a:buChar char="§"/>
            </a:pPr>
            <a:r>
              <a:rPr lang="en-US" sz="3100" dirty="0" smtClean="0">
                <a:latin typeface="Arial Narrow"/>
                <a:cs typeface="Arial Narrow"/>
              </a:rPr>
              <a:t>Excluded from the decision making that effects them;</a:t>
            </a:r>
          </a:p>
          <a:p>
            <a:pPr>
              <a:buFont typeface="Wingdings" charset="2"/>
              <a:buChar char="§"/>
            </a:pPr>
            <a:r>
              <a:rPr lang="en-US" sz="3100" dirty="0" smtClean="0">
                <a:latin typeface="Arial Narrow"/>
                <a:cs typeface="Arial Narrow"/>
              </a:rPr>
              <a:t>Not in control of decisions and processes around them (reflecting power dynamics of abuse);</a:t>
            </a:r>
          </a:p>
          <a:p>
            <a:pPr>
              <a:buFont typeface="Wingdings" charset="2"/>
              <a:buChar char="§"/>
            </a:pPr>
            <a:endParaRPr lang="en-US" sz="3100" dirty="0" smtClean="0">
              <a:latin typeface="Arial Narrow"/>
              <a:cs typeface="Arial Narrow"/>
            </a:endParaRPr>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smtClean="0"/>
          </a:p>
          <a:p>
            <a:pPr>
              <a:buFont typeface="Wingdings" charset="2"/>
              <a:buChar char="§"/>
            </a:pPr>
            <a:endParaRPr lang="en-US" dirty="0"/>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743296"/>
            <a:ext cx="10515600" cy="4906131"/>
          </a:xfrm>
        </p:spPr>
        <p:txBody>
          <a:bodyPr>
            <a:normAutofit/>
          </a:bodyPr>
          <a:lstStyle/>
          <a:p>
            <a:pPr marL="0" indent="0">
              <a:buNone/>
            </a:pPr>
            <a:endParaRPr lang="en-US" sz="3100" dirty="0">
              <a:latin typeface="Arial Narrow"/>
              <a:cs typeface="Arial Narrow"/>
            </a:endParaRPr>
          </a:p>
          <a:p>
            <a:pPr marL="0" indent="0">
              <a:buNone/>
            </a:pPr>
            <a:r>
              <a:rPr lang="en-US" sz="6000" b="1" dirty="0" smtClean="0">
                <a:latin typeface="Arial Narrow"/>
                <a:cs typeface="Arial Narrow"/>
              </a:rPr>
              <a:t>What is participation?</a:t>
            </a:r>
            <a:endParaRPr lang="en-US" sz="6000" b="1"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140247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2" name="Title 1"/>
          <p:cNvSpPr>
            <a:spLocks noGrp="1"/>
          </p:cNvSpPr>
          <p:nvPr>
            <p:ph type="title"/>
          </p:nvPr>
        </p:nvSpPr>
        <p:spPr/>
        <p:txBody>
          <a:bodyPr/>
          <a:lstStyle/>
          <a:p>
            <a:r>
              <a:rPr lang="en-GB" b="1" dirty="0" smtClean="0">
                <a:latin typeface="Arial Narrow"/>
                <a:cs typeface="Arial Narrow"/>
              </a:rPr>
              <a:t>Participation is everyone’s responsibility</a:t>
            </a:r>
            <a:endParaRPr lang="en-GB" b="1" dirty="0">
              <a:latin typeface="Arial Narrow"/>
              <a:cs typeface="Arial Narrow"/>
            </a:endParaRPr>
          </a:p>
        </p:txBody>
      </p:sp>
      <p:sp>
        <p:nvSpPr>
          <p:cNvPr id="3" name="Content Placeholder 2"/>
          <p:cNvSpPr>
            <a:spLocks noGrp="1"/>
          </p:cNvSpPr>
          <p:nvPr>
            <p:ph idx="1"/>
          </p:nvPr>
        </p:nvSpPr>
        <p:spPr>
          <a:xfrm>
            <a:off x="883332" y="1743296"/>
            <a:ext cx="10515600" cy="4607997"/>
          </a:xfrm>
        </p:spPr>
        <p:txBody>
          <a:bodyPr>
            <a:normAutofit fontScale="92500"/>
          </a:bodyPr>
          <a:lstStyle/>
          <a:p>
            <a:pPr marL="0" indent="0">
              <a:lnSpc>
                <a:spcPct val="150000"/>
              </a:lnSpc>
              <a:buNone/>
            </a:pPr>
            <a:r>
              <a:rPr lang="en-US" sz="3100" dirty="0" smtClean="0">
                <a:latin typeface="Arial Narrow"/>
                <a:cs typeface="Arial Narrow"/>
              </a:rPr>
              <a:t>“Young people at risk of experience or experiencing CSE are also in contact with other services, or will need to be supported in accessing other services… A participative approach that treats young people as individuals and provides a space for dialogue rather than judgment, should be the task of all agencies working with vulnerable children and young people.”</a:t>
            </a:r>
          </a:p>
          <a:p>
            <a:pPr marL="0" indent="0">
              <a:lnSpc>
                <a:spcPct val="150000"/>
              </a:lnSpc>
              <a:buNone/>
            </a:pPr>
            <a:r>
              <a:rPr lang="en-US" sz="3100" dirty="0" err="1" smtClean="0">
                <a:latin typeface="Arial Narrow"/>
                <a:cs typeface="Arial Narrow"/>
              </a:rPr>
              <a:t>Brodie</a:t>
            </a:r>
            <a:r>
              <a:rPr lang="en-US" sz="3100" dirty="0" smtClean="0">
                <a:latin typeface="Arial Narrow"/>
                <a:cs typeface="Arial Narrow"/>
              </a:rPr>
              <a:t>, I (2016)</a:t>
            </a:r>
          </a:p>
          <a:p>
            <a:pPr>
              <a:lnSpc>
                <a:spcPct val="150000"/>
              </a:lnSpc>
              <a:buFont typeface="Wingdings" charset="2"/>
              <a:buChar char="§"/>
            </a:pPr>
            <a:endParaRPr lang="en-US" dirty="0" smtClean="0"/>
          </a:p>
          <a:p>
            <a:pPr>
              <a:lnSpc>
                <a:spcPct val="150000"/>
              </a:lnSpc>
              <a:buFont typeface="Wingdings" charset="2"/>
              <a:buChar char="§"/>
            </a:pPr>
            <a:endParaRPr lang="en-US" dirty="0" smtClean="0"/>
          </a:p>
          <a:p>
            <a:pPr>
              <a:lnSpc>
                <a:spcPct val="150000"/>
              </a:lnSpc>
              <a:buFont typeface="Wingdings" charset="2"/>
              <a:buChar char="§"/>
            </a:pPr>
            <a:endParaRPr lang="en-US" dirty="0"/>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457633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a:cs typeface="Arial Narrow"/>
              </a:rPr>
              <a:t>What is participation</a:t>
            </a:r>
            <a:r>
              <a:rPr lang="en-US" b="1" dirty="0" smtClean="0">
                <a:latin typeface="Arial Narrow"/>
                <a:cs typeface="Arial Narrow"/>
              </a:rPr>
              <a:t>?</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743297"/>
            <a:ext cx="9578486" cy="3938970"/>
          </a:xfrm>
        </p:spPr>
        <p:txBody>
          <a:bodyPr>
            <a:normAutofit/>
          </a:bodyPr>
          <a:lstStyle/>
          <a:p>
            <a:pPr marL="0" indent="0">
              <a:lnSpc>
                <a:spcPct val="150000"/>
              </a:lnSpc>
              <a:buNone/>
            </a:pPr>
            <a:r>
              <a:rPr lang="en-US" dirty="0" smtClean="0">
                <a:latin typeface="Arial Narrow"/>
                <a:cs typeface="Arial Narrow"/>
              </a:rPr>
              <a:t>“sharing </a:t>
            </a:r>
            <a:r>
              <a:rPr lang="en-US" dirty="0">
                <a:latin typeface="Arial Narrow"/>
                <a:cs typeface="Arial Narrow"/>
              </a:rPr>
              <a:t>decisions which </a:t>
            </a:r>
            <a:r>
              <a:rPr lang="en-US" dirty="0" smtClean="0">
                <a:latin typeface="Arial Narrow"/>
                <a:cs typeface="Arial Narrow"/>
              </a:rPr>
              <a:t>affect one’s </a:t>
            </a:r>
            <a:r>
              <a:rPr lang="en-US" dirty="0">
                <a:latin typeface="Arial Narrow"/>
                <a:cs typeface="Arial Narrow"/>
              </a:rPr>
              <a:t>life and the life of the community in which one lives. It is the means by which a democracy is built and it is a </a:t>
            </a:r>
            <a:r>
              <a:rPr lang="en-US" dirty="0" smtClean="0">
                <a:latin typeface="Arial Narrow"/>
                <a:cs typeface="Arial Narrow"/>
              </a:rPr>
              <a:t>standard against </a:t>
            </a:r>
            <a:r>
              <a:rPr lang="en-US" dirty="0">
                <a:latin typeface="Arial Narrow"/>
                <a:cs typeface="Arial Narrow"/>
              </a:rPr>
              <a:t>which democracies should be measured. Participation is the fundamental right of </a:t>
            </a:r>
            <a:r>
              <a:rPr lang="en-US" dirty="0" smtClean="0">
                <a:latin typeface="Arial Narrow"/>
                <a:cs typeface="Arial Narrow"/>
              </a:rPr>
              <a:t>citizenship”.</a:t>
            </a:r>
            <a:endParaRPr lang="en-US" dirty="0">
              <a:latin typeface="Arial Narrow"/>
              <a:cs typeface="Arial Narrow"/>
            </a:endParaRPr>
          </a:p>
          <a:p>
            <a:pPr marL="0" indent="0">
              <a:lnSpc>
                <a:spcPct val="150000"/>
              </a:lnSpc>
              <a:buNone/>
            </a:pPr>
            <a:r>
              <a:rPr lang="en-US" dirty="0" smtClean="0">
                <a:latin typeface="Arial Narrow"/>
                <a:cs typeface="Arial Narrow"/>
              </a:rPr>
              <a:t>Hart, R (1992)</a:t>
            </a:r>
          </a:p>
          <a:p>
            <a:pPr>
              <a:lnSpc>
                <a:spcPct val="150000"/>
              </a:lnSpc>
            </a:pPr>
            <a:endParaRPr lang="en-US" dirty="0" smtClean="0">
              <a:latin typeface="Arial Narrow"/>
              <a:cs typeface="Arial Narrow"/>
            </a:endParaRPr>
          </a:p>
          <a:p>
            <a:pPr>
              <a:lnSpc>
                <a:spcPct val="150000"/>
              </a:lnSpc>
            </a:pP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784187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Hart’s ladder of participation</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564380"/>
            <a:ext cx="10515600" cy="5098072"/>
          </a:xfrm>
        </p:spPr>
        <p:txBody>
          <a:bodyPr>
            <a:normAutofit/>
          </a:bodyPr>
          <a:lstStyle/>
          <a:p>
            <a:pPr marL="0" indent="0">
              <a:lnSpc>
                <a:spcPct val="70000"/>
              </a:lnSpc>
              <a:buNone/>
            </a:pPr>
            <a:endParaRPr lang="en-US" dirty="0" smtClean="0">
              <a:latin typeface="Arial Narrow"/>
              <a:cs typeface="Arial Narrow"/>
            </a:endParaRPr>
          </a:p>
          <a:p>
            <a:pPr>
              <a:lnSpc>
                <a:spcPct val="70000"/>
              </a:lnSpc>
              <a:buFont typeface="Wingdings" charset="2"/>
              <a:buChar char="§"/>
            </a:pPr>
            <a:endParaRPr lang="en-US" dirty="0" smtClean="0">
              <a:latin typeface="Arial Narrow"/>
              <a:cs typeface="Arial Narrow"/>
            </a:endParaRPr>
          </a:p>
          <a:p>
            <a:pPr>
              <a:lnSpc>
                <a:spcPct val="70000"/>
              </a:lnSpc>
              <a:buFont typeface="Wingdings" charset="2"/>
              <a:buChar char="§"/>
            </a:pPr>
            <a:endParaRPr lang="en-US" dirty="0" smtClean="0">
              <a:latin typeface="Arial Narrow"/>
              <a:cs typeface="Arial Narrow"/>
            </a:endParaRPr>
          </a:p>
          <a:p>
            <a:pPr>
              <a:lnSpc>
                <a:spcPct val="70000"/>
              </a:lnSpc>
              <a:buFont typeface="Wingdings" charset="2"/>
              <a:buChar char="§"/>
            </a:pPr>
            <a:endParaRPr lang="en-US" dirty="0">
              <a:latin typeface="Arial Narrow"/>
              <a:cs typeface="Arial Narrow"/>
            </a:endParaRPr>
          </a:p>
        </p:txBody>
      </p:sp>
      <p:pic>
        <p:nvPicPr>
          <p:cNvPr id="5" name="Picture 4"/>
          <p:cNvPicPr>
            <a:picLocks noChangeAspect="1"/>
          </p:cNvPicPr>
          <p:nvPr/>
        </p:nvPicPr>
        <p:blipFill>
          <a:blip r:embed="rId4"/>
          <a:stretch>
            <a:fillRect/>
          </a:stretch>
        </p:blipFill>
        <p:spPr>
          <a:xfrm>
            <a:off x="1205477" y="1417451"/>
            <a:ext cx="7748023" cy="5337527"/>
          </a:xfrm>
          <a:prstGeom prst="rect">
            <a:avLst/>
          </a:prstGeom>
        </p:spPr>
      </p:pic>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193260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Narrow"/>
                <a:cs typeface="Arial Narrow"/>
              </a:rPr>
              <a:t>T</a:t>
            </a:r>
            <a:r>
              <a:rPr lang="en-GB" b="1" dirty="0" smtClean="0">
                <a:latin typeface="Arial Narrow"/>
                <a:cs typeface="Arial Narrow"/>
              </a:rPr>
              <a:t>he principles of participation</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596056"/>
            <a:ext cx="10515600" cy="5016374"/>
          </a:xfrm>
        </p:spPr>
        <p:txBody>
          <a:bodyPr>
            <a:normAutofit/>
          </a:bodyPr>
          <a:lstStyle/>
          <a:p>
            <a:pPr lvl="0">
              <a:lnSpc>
                <a:spcPct val="70000"/>
              </a:lnSpc>
              <a:buFont typeface="Wingdings" charset="2"/>
              <a:buChar char="§"/>
            </a:pPr>
            <a:r>
              <a:rPr lang="en-US" sz="2400" dirty="0">
                <a:latin typeface="Arial Narrow"/>
                <a:cs typeface="Arial Narrow"/>
              </a:rPr>
              <a:t>Recognition and reversal of the usual power </a:t>
            </a:r>
            <a:r>
              <a:rPr lang="en-US" sz="2400" dirty="0" smtClean="0">
                <a:latin typeface="Arial Narrow"/>
                <a:cs typeface="Arial Narrow"/>
              </a:rPr>
              <a:t>dynamics;</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Reversal of </a:t>
            </a:r>
            <a:r>
              <a:rPr lang="en-US" sz="2400" dirty="0" smtClean="0">
                <a:latin typeface="Arial Narrow"/>
                <a:cs typeface="Arial Narrow"/>
              </a:rPr>
              <a:t>reality;</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Reversal of </a:t>
            </a:r>
            <a:r>
              <a:rPr lang="en-US" sz="2400" dirty="0" smtClean="0">
                <a:latin typeface="Arial Narrow"/>
                <a:cs typeface="Arial Narrow"/>
              </a:rPr>
              <a:t>learning;</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Belief in </a:t>
            </a:r>
            <a:r>
              <a:rPr lang="en-US" sz="2400" dirty="0" smtClean="0">
                <a:latin typeface="Arial Narrow"/>
                <a:cs typeface="Arial Narrow"/>
              </a:rPr>
              <a:t>capabilities;</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Hearing form the least </a:t>
            </a:r>
            <a:r>
              <a:rPr lang="en-US" sz="2400" dirty="0" smtClean="0">
                <a:latin typeface="Arial Narrow"/>
                <a:cs typeface="Arial Narrow"/>
              </a:rPr>
              <a:t>powerful;</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Handing over the </a:t>
            </a:r>
            <a:r>
              <a:rPr lang="en-US" sz="2400" dirty="0" smtClean="0">
                <a:latin typeface="Arial Narrow"/>
                <a:cs typeface="Arial Narrow"/>
              </a:rPr>
              <a:t>stick;</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Self-critical </a:t>
            </a:r>
            <a:r>
              <a:rPr lang="en-US" sz="2400" dirty="0" smtClean="0">
                <a:latin typeface="Arial Narrow"/>
                <a:cs typeface="Arial Narrow"/>
              </a:rPr>
              <a:t>awareness;</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Sharing: of information and </a:t>
            </a:r>
            <a:r>
              <a:rPr lang="en-US" sz="2400" dirty="0" smtClean="0">
                <a:latin typeface="Arial Narrow"/>
                <a:cs typeface="Arial Narrow"/>
              </a:rPr>
              <a:t>ideas;</a:t>
            </a:r>
            <a:endParaRPr lang="en-GB" sz="2400" dirty="0">
              <a:latin typeface="Arial Narrow"/>
              <a:cs typeface="Arial Narrow"/>
            </a:endParaRPr>
          </a:p>
          <a:p>
            <a:pPr lvl="0">
              <a:lnSpc>
                <a:spcPct val="70000"/>
              </a:lnSpc>
              <a:buFont typeface="Wingdings" charset="2"/>
              <a:buChar char="§"/>
            </a:pPr>
            <a:r>
              <a:rPr lang="en-US" sz="2400" dirty="0" smtClean="0">
                <a:latin typeface="Arial Narrow"/>
                <a:cs typeface="Arial Narrow"/>
              </a:rPr>
              <a:t>Learning and change </a:t>
            </a:r>
            <a:r>
              <a:rPr lang="en-US" sz="2400" dirty="0">
                <a:latin typeface="Arial Narrow"/>
                <a:cs typeface="Arial Narrow"/>
              </a:rPr>
              <a:t>is iterative: feedback check, </a:t>
            </a:r>
            <a:r>
              <a:rPr lang="en-US" sz="2400" dirty="0" smtClean="0">
                <a:latin typeface="Arial Narrow"/>
                <a:cs typeface="Arial Narrow"/>
              </a:rPr>
              <a:t>reflecting;</a:t>
            </a:r>
            <a:endParaRPr lang="en-GB" sz="2400" dirty="0">
              <a:latin typeface="Arial Narrow"/>
              <a:cs typeface="Arial Narrow"/>
            </a:endParaRPr>
          </a:p>
          <a:p>
            <a:pPr lvl="0">
              <a:lnSpc>
                <a:spcPct val="70000"/>
              </a:lnSpc>
              <a:buFont typeface="Wingdings" charset="2"/>
              <a:buChar char="§"/>
            </a:pPr>
            <a:r>
              <a:rPr lang="en-US" sz="2400" dirty="0">
                <a:latin typeface="Arial Narrow"/>
                <a:cs typeface="Arial Narrow"/>
              </a:rPr>
              <a:t>Creating opportunities for self representation and young people TAKING </a:t>
            </a:r>
            <a:r>
              <a:rPr lang="en-US" sz="2400" dirty="0" smtClean="0">
                <a:latin typeface="Arial Narrow"/>
                <a:cs typeface="Arial Narrow"/>
              </a:rPr>
              <a:t>power;</a:t>
            </a:r>
          </a:p>
          <a:p>
            <a:pPr lvl="0">
              <a:lnSpc>
                <a:spcPct val="70000"/>
              </a:lnSpc>
              <a:buFont typeface="Wingdings" charset="2"/>
              <a:buChar char="§"/>
            </a:pPr>
            <a:r>
              <a:rPr lang="en-US" sz="2400" dirty="0" err="1" smtClean="0">
                <a:latin typeface="Arial Narrow"/>
                <a:cs typeface="Arial Narrow"/>
              </a:rPr>
              <a:t>Recognising</a:t>
            </a:r>
            <a:r>
              <a:rPr lang="en-US" sz="2400" dirty="0" smtClean="0">
                <a:latin typeface="Arial Narrow"/>
                <a:cs typeface="Arial Narrow"/>
              </a:rPr>
              <a:t> and combating oppression.</a:t>
            </a:r>
          </a:p>
          <a:p>
            <a:pPr lvl="0">
              <a:lnSpc>
                <a:spcPct val="70000"/>
              </a:lnSpc>
            </a:pPr>
            <a:endParaRPr lang="en-US" sz="2400" dirty="0">
              <a:latin typeface="Arial Narrow"/>
              <a:cs typeface="Arial Narrow"/>
            </a:endParaRPr>
          </a:p>
          <a:p>
            <a:pPr marL="0" lvl="0" indent="0">
              <a:lnSpc>
                <a:spcPct val="70000"/>
              </a:lnSpc>
              <a:buNone/>
            </a:pPr>
            <a:r>
              <a:rPr lang="en-GB" sz="2400" dirty="0" smtClean="0">
                <a:latin typeface="Arial Narrow"/>
                <a:cs typeface="Arial Narrow"/>
              </a:rPr>
              <a:t>Adapted from </a:t>
            </a:r>
            <a:r>
              <a:rPr lang="en-GB" sz="2400" i="1" dirty="0" smtClean="0">
                <a:latin typeface="Arial Narrow"/>
                <a:cs typeface="Arial Narrow"/>
              </a:rPr>
              <a:t>‘Putting the first last. Whose reality counts?’( </a:t>
            </a:r>
            <a:r>
              <a:rPr lang="en-GB" sz="2400" dirty="0" smtClean="0">
                <a:latin typeface="Arial Narrow"/>
                <a:cs typeface="Arial Narrow"/>
              </a:rPr>
              <a:t>Chambers, R, 1997)</a:t>
            </a:r>
            <a:endParaRPr lang="en-GB" sz="2400" dirty="0">
              <a:latin typeface="Arial Narrow"/>
              <a:cs typeface="Arial Narrow"/>
            </a:endParaRPr>
          </a:p>
          <a:p>
            <a:pPr>
              <a:lnSpc>
                <a:spcPct val="70000"/>
              </a:lnSpc>
            </a:pPr>
            <a:endParaRPr lang="en-US" sz="2400" dirty="0" smtClean="0">
              <a:latin typeface="Arial Narrow"/>
              <a:cs typeface="Arial Narrow"/>
            </a:endParaRPr>
          </a:p>
          <a:p>
            <a:pPr>
              <a:lnSpc>
                <a:spcPct val="70000"/>
              </a:lnSpc>
            </a:pPr>
            <a:endParaRPr lang="en-US" sz="2400" dirty="0" smtClean="0">
              <a:latin typeface="Arial Narrow"/>
              <a:cs typeface="Arial Narrow"/>
            </a:endParaRPr>
          </a:p>
          <a:p>
            <a:pPr>
              <a:lnSpc>
                <a:spcPct val="70000"/>
              </a:lnSpc>
            </a:pPr>
            <a:endParaRPr lang="en-US" sz="2400" dirty="0" smtClean="0">
              <a:latin typeface="Arial Narrow"/>
              <a:cs typeface="Arial Narrow"/>
            </a:endParaRPr>
          </a:p>
          <a:p>
            <a:pPr>
              <a:lnSpc>
                <a:spcPct val="70000"/>
              </a:lnSpc>
            </a:pPr>
            <a:endParaRPr lang="en-US" sz="2400" dirty="0" smtClean="0">
              <a:latin typeface="Arial Narrow"/>
              <a:cs typeface="Arial Narrow"/>
            </a:endParaRPr>
          </a:p>
          <a:p>
            <a:pPr>
              <a:lnSpc>
                <a:spcPct val="70000"/>
              </a:lnSpc>
            </a:pPr>
            <a:endParaRPr lang="en-US" sz="2400"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23327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907296" y="1206439"/>
            <a:ext cx="10515600" cy="4624922"/>
          </a:xfrm>
        </p:spPr>
        <p:txBody>
          <a:bodyPr>
            <a:normAutofit/>
          </a:bodyPr>
          <a:lstStyle/>
          <a:p>
            <a:pPr marL="0" indent="0">
              <a:lnSpc>
                <a:spcPct val="70000"/>
              </a:lnSpc>
              <a:buNone/>
            </a:pPr>
            <a:r>
              <a:rPr lang="en-US" sz="4400" b="1" dirty="0" smtClean="0">
                <a:latin typeface="Arial Narrow"/>
                <a:cs typeface="Arial Narrow"/>
              </a:rPr>
              <a:t>Power,</a:t>
            </a:r>
          </a:p>
          <a:p>
            <a:pPr marL="0" indent="0">
              <a:lnSpc>
                <a:spcPct val="70000"/>
              </a:lnSpc>
              <a:buNone/>
            </a:pPr>
            <a:endParaRPr lang="en-US" sz="4400" b="1" dirty="0">
              <a:latin typeface="Arial Narrow"/>
              <a:cs typeface="Arial Narrow"/>
            </a:endParaRPr>
          </a:p>
          <a:p>
            <a:pPr marL="0" indent="0">
              <a:lnSpc>
                <a:spcPct val="70000"/>
              </a:lnSpc>
              <a:buNone/>
            </a:pPr>
            <a:r>
              <a:rPr lang="en-US" sz="4400" b="1" dirty="0" smtClean="0">
                <a:latin typeface="Arial Narrow"/>
                <a:cs typeface="Arial Narrow"/>
              </a:rPr>
              <a:t>Oppression,</a:t>
            </a:r>
          </a:p>
          <a:p>
            <a:pPr marL="0" indent="0">
              <a:lnSpc>
                <a:spcPct val="70000"/>
              </a:lnSpc>
              <a:buNone/>
            </a:pPr>
            <a:endParaRPr lang="en-US" sz="4400" b="1" dirty="0">
              <a:latin typeface="Arial Narrow"/>
              <a:cs typeface="Arial Narrow"/>
            </a:endParaRPr>
          </a:p>
          <a:p>
            <a:pPr marL="0" indent="0">
              <a:lnSpc>
                <a:spcPct val="70000"/>
              </a:lnSpc>
              <a:buNone/>
            </a:pPr>
            <a:r>
              <a:rPr lang="en-US" sz="4400" b="1" dirty="0" smtClean="0">
                <a:latin typeface="Arial Narrow"/>
                <a:cs typeface="Arial Narrow"/>
              </a:rPr>
              <a:t>and</a:t>
            </a:r>
          </a:p>
          <a:p>
            <a:pPr marL="0" indent="0">
              <a:lnSpc>
                <a:spcPct val="70000"/>
              </a:lnSpc>
              <a:buNone/>
            </a:pPr>
            <a:endParaRPr lang="en-US" sz="4400" b="1" dirty="0">
              <a:latin typeface="Arial Narrow"/>
              <a:cs typeface="Arial Narrow"/>
            </a:endParaRPr>
          </a:p>
          <a:p>
            <a:pPr marL="0" indent="0">
              <a:lnSpc>
                <a:spcPct val="70000"/>
              </a:lnSpc>
              <a:buNone/>
            </a:pPr>
            <a:r>
              <a:rPr lang="en-US" sz="4400" b="1" dirty="0" smtClean="0">
                <a:latin typeface="Arial Narrow"/>
                <a:cs typeface="Arial Narrow"/>
              </a:rPr>
              <a:t>The importance of a ‘</a:t>
            </a:r>
            <a:r>
              <a:rPr lang="en-US" sz="4400" b="1" i="1" dirty="0" smtClean="0">
                <a:latin typeface="Arial Narrow"/>
                <a:cs typeface="Arial Narrow"/>
              </a:rPr>
              <a:t>critical consciousness’</a:t>
            </a:r>
          </a:p>
          <a:p>
            <a:pPr>
              <a:lnSpc>
                <a:spcPct val="70000"/>
              </a:lnSpc>
            </a:pPr>
            <a:endParaRPr lang="en-US" sz="4400" dirty="0" smtClean="0">
              <a:latin typeface="Arial Narrow"/>
              <a:cs typeface="Arial Narrow"/>
            </a:endParaRPr>
          </a:p>
          <a:p>
            <a:pPr>
              <a:lnSpc>
                <a:spcPct val="70000"/>
              </a:lnSpc>
            </a:pPr>
            <a:endParaRPr lang="en-US" sz="4400" dirty="0" smtClean="0">
              <a:latin typeface="Arial Narrow"/>
              <a:cs typeface="Arial Narrow"/>
            </a:endParaRPr>
          </a:p>
          <a:p>
            <a:pPr>
              <a:lnSpc>
                <a:spcPct val="70000"/>
              </a:lnSpc>
            </a:pPr>
            <a:endParaRPr lang="en-US" sz="4400" dirty="0">
              <a:latin typeface="Arial Narrow"/>
              <a:cs typeface="Arial Narrow"/>
            </a:endParaRPr>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90277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3030668"/>
            <a:ext cx="4660418" cy="3139321"/>
          </a:xfrm>
          <a:prstGeom prst="rect">
            <a:avLst/>
          </a:prstGeom>
        </p:spPr>
        <p:txBody>
          <a:bodyPr wrap="square">
            <a:spAutoFit/>
          </a:bodyPr>
          <a:lstStyle/>
          <a:p>
            <a:r>
              <a:rPr lang="en-US" dirty="0"/>
              <a:t>https://</a:t>
            </a:r>
            <a:r>
              <a:rPr lang="en-US" dirty="0" err="1"/>
              <a:t>www.google.co.uk</a:t>
            </a:r>
            <a:r>
              <a:rPr lang="en-US" dirty="0"/>
              <a:t>/</a:t>
            </a:r>
            <a:r>
              <a:rPr lang="en-US" dirty="0" err="1"/>
              <a:t>imgres?imgurl</a:t>
            </a:r>
            <a:r>
              <a:rPr lang="en-US" dirty="0"/>
              <a:t>=http%3A%2F%2Fwww.freelargeimages.com%2Fwp-content%2Fuploads%2F2014%2F12%2FA_b_c-4.png&amp;imgrefurl=http%3A%2F%2Fwww.freelargeimages.com%2Fa-b-c-2006%2F&amp;docid=</a:t>
            </a:r>
            <a:r>
              <a:rPr lang="en-US" dirty="0" err="1"/>
              <a:t>XVjP_zenRBngGM&amp;tbnid</a:t>
            </a:r>
            <a:r>
              <a:rPr lang="en-US" dirty="0"/>
              <a:t>=ufae8FogqBPUNM%3A&amp;w=1024&amp;h=768&amp;ved=0ahUKEwiU6vbo3fzLAhWHPRoKHcKNCugQMwg4KAYwBg&amp;iact=</a:t>
            </a:r>
            <a:r>
              <a:rPr lang="en-US" dirty="0" err="1"/>
              <a:t>mrc&amp;uact</a:t>
            </a:r>
            <a:r>
              <a:rPr lang="en-US" dirty="0"/>
              <a:t>=8</a:t>
            </a:r>
          </a:p>
        </p:txBody>
      </p:sp>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3"/>
          <a:srcRect l="-40507" r="-40507"/>
          <a:stretch>
            <a:fillRect/>
          </a:stretch>
        </p:blipFill>
        <p:spPr>
          <a:xfrm>
            <a:off x="548576" y="1665481"/>
            <a:ext cx="10515600" cy="4758349"/>
          </a:xfrm>
        </p:spPr>
      </p:pic>
      <p:pic>
        <p:nvPicPr>
          <p:cNvPr id="4" name="officeArt object"/>
          <p:cNvPicPr/>
          <p:nvPr/>
        </p:nvPicPr>
        <p:blipFill rotWithShape="1">
          <a:blip r:embed="rId4">
            <a:extLst/>
          </a:blip>
          <a:srcRect/>
          <a:stretch>
            <a:fillRect/>
          </a:stretch>
        </p:blipFill>
        <p:spPr>
          <a:xfrm>
            <a:off x="9637776" y="365125"/>
            <a:ext cx="1716024" cy="1244219"/>
          </a:xfrm>
          <a:prstGeom prst="rect">
            <a:avLst/>
          </a:prstGeom>
          <a:noFill/>
          <a:ln>
            <a:noFill/>
          </a:ln>
          <a:effectLst/>
          <a:extLst/>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337738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Paulo </a:t>
            </a:r>
            <a:r>
              <a:rPr lang="en-GB" b="1" dirty="0" err="1" smtClean="0">
                <a:latin typeface="Arial Narrow"/>
                <a:cs typeface="Arial Narrow"/>
              </a:rPr>
              <a:t>Freir’s</a:t>
            </a:r>
            <a:r>
              <a:rPr lang="en-GB" b="1" dirty="0" smtClean="0">
                <a:latin typeface="Arial Narrow"/>
                <a:cs typeface="Arial Narrow"/>
              </a:rPr>
              <a:t> Critical </a:t>
            </a:r>
            <a:r>
              <a:rPr lang="en-GB" b="1" dirty="0" err="1" smtClean="0">
                <a:latin typeface="Arial Narrow"/>
                <a:cs typeface="Arial Narrow"/>
              </a:rPr>
              <a:t>Conciousness</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877265"/>
            <a:ext cx="10515600" cy="4624922"/>
          </a:xfrm>
        </p:spPr>
        <p:txBody>
          <a:bodyPr>
            <a:normAutofit/>
          </a:bodyPr>
          <a:lstStyle/>
          <a:p>
            <a:pPr marL="0" indent="0">
              <a:lnSpc>
                <a:spcPct val="150000"/>
              </a:lnSpc>
              <a:spcBef>
                <a:spcPts val="0"/>
              </a:spcBef>
              <a:buNone/>
            </a:pPr>
            <a:r>
              <a:rPr lang="en-US" dirty="0">
                <a:latin typeface="Arial Narrow"/>
                <a:cs typeface="Arial Narrow"/>
              </a:rPr>
              <a:t>Critical consciousness is the ability to perceive social, political, and economic oppression and to take action against the oppressive elements of society.</a:t>
            </a:r>
          </a:p>
          <a:p>
            <a:pPr marL="0" indent="0">
              <a:lnSpc>
                <a:spcPct val="150000"/>
              </a:lnSpc>
              <a:spcBef>
                <a:spcPts val="0"/>
              </a:spcBef>
              <a:buNone/>
            </a:pPr>
            <a:endParaRPr lang="en-US" dirty="0" smtClean="0">
              <a:latin typeface="Arial Narrow"/>
              <a:cs typeface="Arial Narrow"/>
            </a:endParaRPr>
          </a:p>
          <a:p>
            <a:pPr>
              <a:lnSpc>
                <a:spcPct val="150000"/>
              </a:lnSpc>
              <a:spcBef>
                <a:spcPts val="0"/>
              </a:spcBef>
            </a:pPr>
            <a:endParaRPr lang="en-US" dirty="0" smtClean="0">
              <a:latin typeface="Arial Narrow"/>
              <a:cs typeface="Arial Narrow"/>
            </a:endParaRPr>
          </a:p>
          <a:p>
            <a:pPr>
              <a:lnSpc>
                <a:spcPct val="150000"/>
              </a:lnSpc>
              <a:spcBef>
                <a:spcPts val="0"/>
              </a:spcBef>
            </a:pPr>
            <a:endParaRPr lang="en-US" dirty="0" smtClean="0">
              <a:latin typeface="Arial Narrow"/>
              <a:cs typeface="Arial Narrow"/>
            </a:endParaRPr>
          </a:p>
          <a:p>
            <a:pPr>
              <a:lnSpc>
                <a:spcPct val="150000"/>
              </a:lnSpc>
              <a:spcBef>
                <a:spcPts val="0"/>
              </a:spcBef>
            </a:pP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599653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Narrow"/>
                <a:cs typeface="Arial Narrow"/>
              </a:rPr>
              <a:t>T</a:t>
            </a:r>
            <a:r>
              <a:rPr lang="en-GB" b="1" dirty="0" smtClean="0">
                <a:latin typeface="Arial Narrow"/>
                <a:cs typeface="Arial Narrow"/>
              </a:rPr>
              <a:t>he principles of participation</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877265"/>
            <a:ext cx="10515600" cy="4624922"/>
          </a:xfrm>
        </p:spPr>
        <p:txBody>
          <a:bodyPr>
            <a:normAutofit/>
          </a:bodyPr>
          <a:lstStyle/>
          <a:p>
            <a:pPr marL="0" indent="0">
              <a:lnSpc>
                <a:spcPct val="70000"/>
              </a:lnSpc>
              <a:buNone/>
            </a:pPr>
            <a:r>
              <a:rPr lang="en-US" dirty="0" smtClean="0">
                <a:latin typeface="Arial Narrow"/>
                <a:cs typeface="Arial Narrow"/>
              </a:rPr>
              <a:t>In pairs, pick one participation principle from the ‘hat’. Discuss:</a:t>
            </a:r>
          </a:p>
          <a:p>
            <a:pPr marL="0" indent="0">
              <a:lnSpc>
                <a:spcPct val="70000"/>
              </a:lnSpc>
              <a:buNone/>
            </a:pPr>
            <a:endParaRPr lang="en-US" dirty="0">
              <a:latin typeface="Arial Narrow"/>
              <a:cs typeface="Arial Narrow"/>
            </a:endParaRPr>
          </a:p>
          <a:p>
            <a:pPr>
              <a:lnSpc>
                <a:spcPct val="70000"/>
              </a:lnSpc>
              <a:buFont typeface="Wingdings" charset="2"/>
              <a:buChar char="§"/>
            </a:pPr>
            <a:r>
              <a:rPr lang="en-US" dirty="0" smtClean="0">
                <a:latin typeface="Arial Narrow"/>
                <a:cs typeface="Arial Narrow"/>
              </a:rPr>
              <a:t>How have you applied this principle in practice?</a:t>
            </a:r>
          </a:p>
          <a:p>
            <a:pPr marL="0" indent="0">
              <a:lnSpc>
                <a:spcPct val="70000"/>
              </a:lnSpc>
              <a:buNone/>
            </a:pPr>
            <a:r>
              <a:rPr lang="en-US" dirty="0" smtClean="0">
                <a:latin typeface="Arial Narrow"/>
                <a:cs typeface="Arial Narrow"/>
              </a:rPr>
              <a:t>or</a:t>
            </a:r>
          </a:p>
          <a:p>
            <a:pPr>
              <a:lnSpc>
                <a:spcPct val="70000"/>
              </a:lnSpc>
              <a:buFont typeface="Wingdings" charset="2"/>
              <a:buChar char="§"/>
            </a:pPr>
            <a:r>
              <a:rPr lang="en-US" dirty="0" smtClean="0">
                <a:latin typeface="Arial Narrow"/>
                <a:cs typeface="Arial Narrow"/>
              </a:rPr>
              <a:t>How </a:t>
            </a:r>
            <a:r>
              <a:rPr lang="en-US" i="1" dirty="0" smtClean="0">
                <a:latin typeface="Arial Narrow"/>
                <a:cs typeface="Arial Narrow"/>
              </a:rPr>
              <a:t>could</a:t>
            </a:r>
            <a:r>
              <a:rPr lang="en-US" dirty="0" smtClean="0">
                <a:latin typeface="Arial Narrow"/>
                <a:cs typeface="Arial Narrow"/>
              </a:rPr>
              <a:t> this principle be applied in practice?</a:t>
            </a:r>
          </a:p>
          <a:p>
            <a:pPr marL="0" indent="0">
              <a:lnSpc>
                <a:spcPct val="70000"/>
              </a:lnSpc>
              <a:buNone/>
            </a:pPr>
            <a:endParaRPr lang="en-US" dirty="0" smtClean="0">
              <a:latin typeface="Arial Narrow"/>
              <a:cs typeface="Arial Narrow"/>
            </a:endParaRPr>
          </a:p>
          <a:p>
            <a:pPr marL="0" indent="0">
              <a:lnSpc>
                <a:spcPct val="70000"/>
              </a:lnSpc>
              <a:buNone/>
            </a:pPr>
            <a:r>
              <a:rPr lang="en-US" dirty="0" smtClean="0">
                <a:latin typeface="Arial Narrow"/>
                <a:cs typeface="Arial Narrow"/>
              </a:rPr>
              <a:t>Think beyond ‘one off’ service user engagement </a:t>
            </a:r>
            <a:r>
              <a:rPr lang="en-US" dirty="0" smtClean="0">
                <a:latin typeface="Arial Narrow"/>
                <a:cs typeface="Arial Narrow"/>
              </a:rPr>
              <a:t>events. Are you </a:t>
            </a:r>
            <a:r>
              <a:rPr lang="en-US" i="1" dirty="0" smtClean="0">
                <a:latin typeface="Arial Narrow"/>
                <a:cs typeface="Arial Narrow"/>
              </a:rPr>
              <a:t>embedding</a:t>
            </a:r>
            <a:r>
              <a:rPr lang="en-US" dirty="0" smtClean="0">
                <a:latin typeface="Arial Narrow"/>
                <a:cs typeface="Arial Narrow"/>
              </a:rPr>
              <a:t> this principle in practice?</a:t>
            </a:r>
          </a:p>
          <a:p>
            <a:pPr marL="0" indent="0">
              <a:lnSpc>
                <a:spcPct val="70000"/>
              </a:lnSpc>
              <a:buNone/>
            </a:pPr>
            <a:endParaRPr lang="en-US" dirty="0">
              <a:latin typeface="Arial Narrow"/>
              <a:cs typeface="Arial Narrow"/>
            </a:endParaRPr>
          </a:p>
          <a:p>
            <a:pPr marL="0" indent="0">
              <a:lnSpc>
                <a:spcPct val="70000"/>
              </a:lnSpc>
              <a:buNone/>
            </a:pPr>
            <a:r>
              <a:rPr lang="en-US" dirty="0" smtClean="0">
                <a:latin typeface="Arial Narrow"/>
                <a:cs typeface="Arial Narrow"/>
              </a:rPr>
              <a:t>Share examples of what you are </a:t>
            </a:r>
            <a:r>
              <a:rPr lang="en-US" smtClean="0">
                <a:latin typeface="Arial Narrow"/>
                <a:cs typeface="Arial Narrow"/>
              </a:rPr>
              <a:t>doing well.</a:t>
            </a:r>
            <a:endParaRPr lang="en-US" dirty="0" smtClean="0">
              <a:latin typeface="Arial Narrow"/>
              <a:cs typeface="Arial Narrow"/>
            </a:endParaRPr>
          </a:p>
          <a:p>
            <a:pPr marL="0" indent="0">
              <a:lnSpc>
                <a:spcPct val="70000"/>
              </a:lnSpc>
              <a:buNone/>
            </a:pPr>
            <a:endParaRPr lang="en-US" dirty="0">
              <a:latin typeface="Arial Narrow"/>
              <a:cs typeface="Arial Narrow"/>
            </a:endParaRPr>
          </a:p>
          <a:p>
            <a:pPr marL="0" indent="0">
              <a:lnSpc>
                <a:spcPct val="70000"/>
              </a:lnSpc>
              <a:buNone/>
            </a:pPr>
            <a:endParaRPr lang="en-US" dirty="0" smtClean="0">
              <a:latin typeface="Arial Narrow"/>
              <a:cs typeface="Arial Narrow"/>
            </a:endParaRPr>
          </a:p>
          <a:p>
            <a:pPr>
              <a:lnSpc>
                <a:spcPct val="70000"/>
              </a:lnSpc>
            </a:pPr>
            <a:endParaRPr lang="en-US" dirty="0" smtClean="0">
              <a:latin typeface="Arial Narrow"/>
              <a:cs typeface="Arial Narrow"/>
            </a:endParaRPr>
          </a:p>
          <a:p>
            <a:pPr>
              <a:lnSpc>
                <a:spcPct val="70000"/>
              </a:lnSpc>
            </a:pPr>
            <a:endParaRPr lang="en-US" dirty="0" smtClean="0">
              <a:latin typeface="Arial Narrow"/>
              <a:cs typeface="Arial Narrow"/>
            </a:endParaRPr>
          </a:p>
          <a:p>
            <a:pPr>
              <a:lnSpc>
                <a:spcPct val="70000"/>
              </a:lnSpc>
            </a:pP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932220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What are the benefits of participation?</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564380"/>
            <a:ext cx="10515600" cy="5098072"/>
          </a:xfrm>
        </p:spPr>
        <p:txBody>
          <a:bodyPr>
            <a:normAutofit fontScale="77500" lnSpcReduction="20000"/>
          </a:bodyPr>
          <a:lstStyle/>
          <a:p>
            <a:pPr lvl="0">
              <a:buFont typeface="Wingdings" charset="2"/>
              <a:buChar char="§"/>
            </a:pPr>
            <a:r>
              <a:rPr lang="en-GB" dirty="0">
                <a:latin typeface="Arial Narrow"/>
                <a:cs typeface="Arial Narrow"/>
              </a:rPr>
              <a:t>Therapeutic </a:t>
            </a:r>
            <a:r>
              <a:rPr lang="en-GB" dirty="0" smtClean="0">
                <a:latin typeface="Arial Narrow"/>
                <a:cs typeface="Arial Narrow"/>
              </a:rPr>
              <a:t>benefits, reduces isolation;</a:t>
            </a:r>
            <a:endParaRPr lang="en-GB" dirty="0">
              <a:latin typeface="Arial Narrow"/>
              <a:cs typeface="Arial Narrow"/>
            </a:endParaRPr>
          </a:p>
          <a:p>
            <a:pPr lvl="0">
              <a:buFont typeface="Wingdings" charset="2"/>
              <a:buChar char="§"/>
            </a:pPr>
            <a:r>
              <a:rPr lang="en-GB" dirty="0">
                <a:latin typeface="Arial Narrow"/>
                <a:cs typeface="Arial Narrow"/>
              </a:rPr>
              <a:t>Critical </a:t>
            </a:r>
            <a:r>
              <a:rPr lang="en-GB" dirty="0" smtClean="0">
                <a:latin typeface="Arial Narrow"/>
                <a:cs typeface="Arial Narrow"/>
              </a:rPr>
              <a:t>thinking;</a:t>
            </a:r>
          </a:p>
          <a:p>
            <a:pPr lvl="0">
              <a:buFont typeface="Wingdings" charset="2"/>
              <a:buChar char="§"/>
            </a:pPr>
            <a:r>
              <a:rPr lang="en-GB" dirty="0" smtClean="0">
                <a:latin typeface="Arial Narrow"/>
                <a:cs typeface="Arial Narrow"/>
              </a:rPr>
              <a:t>Develop alternative narratives of their identity. From ‘victim’ or ‘difficult’ to ‘powerful’ and ‘competent’;</a:t>
            </a:r>
            <a:endParaRPr lang="en-GB" dirty="0">
              <a:latin typeface="Arial Narrow"/>
              <a:cs typeface="Arial Narrow"/>
            </a:endParaRPr>
          </a:p>
          <a:p>
            <a:pPr lvl="0">
              <a:buFont typeface="Wingdings" charset="2"/>
              <a:buChar char="§"/>
            </a:pPr>
            <a:r>
              <a:rPr lang="en-GB" dirty="0">
                <a:latin typeface="Arial Narrow"/>
                <a:cs typeface="Arial Narrow"/>
              </a:rPr>
              <a:t>Forming relationships based on mutual respect and </a:t>
            </a:r>
            <a:r>
              <a:rPr lang="en-GB" dirty="0" smtClean="0">
                <a:latin typeface="Arial Narrow"/>
                <a:cs typeface="Arial Narrow"/>
              </a:rPr>
              <a:t>equality;</a:t>
            </a:r>
            <a:endParaRPr lang="en-GB" dirty="0">
              <a:latin typeface="Arial Narrow"/>
              <a:cs typeface="Arial Narrow"/>
            </a:endParaRPr>
          </a:p>
          <a:p>
            <a:pPr lvl="0">
              <a:buFont typeface="Wingdings" charset="2"/>
              <a:buChar char="§"/>
            </a:pPr>
            <a:r>
              <a:rPr lang="en-GB" dirty="0" smtClean="0">
                <a:latin typeface="Arial Narrow"/>
                <a:cs typeface="Arial Narrow"/>
              </a:rPr>
              <a:t>Challenging unhealthy </a:t>
            </a:r>
            <a:r>
              <a:rPr lang="en-GB" dirty="0">
                <a:latin typeface="Arial Narrow"/>
                <a:cs typeface="Arial Narrow"/>
              </a:rPr>
              <a:t>power and hierarchy in </a:t>
            </a:r>
            <a:r>
              <a:rPr lang="en-GB" dirty="0" smtClean="0">
                <a:latin typeface="Arial Narrow"/>
                <a:cs typeface="Arial Narrow"/>
              </a:rPr>
              <a:t>relationships;</a:t>
            </a:r>
            <a:endParaRPr lang="en-GB" dirty="0">
              <a:latin typeface="Arial Narrow"/>
              <a:cs typeface="Arial Narrow"/>
            </a:endParaRPr>
          </a:p>
          <a:p>
            <a:pPr lvl="0">
              <a:buFont typeface="Wingdings" charset="2"/>
              <a:buChar char="§"/>
            </a:pPr>
            <a:r>
              <a:rPr lang="en-GB" dirty="0">
                <a:latin typeface="Arial Narrow"/>
                <a:cs typeface="Arial Narrow"/>
              </a:rPr>
              <a:t>Creating safe spaces, where they can think through and discuss risk issues in a safe </a:t>
            </a:r>
            <a:r>
              <a:rPr lang="en-GB" dirty="0" smtClean="0">
                <a:latin typeface="Arial Narrow"/>
                <a:cs typeface="Arial Narrow"/>
              </a:rPr>
              <a:t>way;</a:t>
            </a:r>
            <a:endParaRPr lang="en-GB" dirty="0">
              <a:latin typeface="Arial Narrow"/>
              <a:cs typeface="Arial Narrow"/>
            </a:endParaRPr>
          </a:p>
          <a:p>
            <a:pPr lvl="0">
              <a:buFont typeface="Wingdings" charset="2"/>
              <a:buChar char="§"/>
            </a:pPr>
            <a:r>
              <a:rPr lang="en-GB" dirty="0">
                <a:latin typeface="Arial Narrow"/>
                <a:cs typeface="Arial Narrow"/>
              </a:rPr>
              <a:t>Crating peer </a:t>
            </a:r>
            <a:r>
              <a:rPr lang="en-GB" dirty="0" smtClean="0">
                <a:latin typeface="Arial Narrow"/>
                <a:cs typeface="Arial Narrow"/>
              </a:rPr>
              <a:t>support where the ‘personal’ can become ‘political’</a:t>
            </a:r>
            <a:endParaRPr lang="en-GB" dirty="0">
              <a:latin typeface="Arial Narrow"/>
              <a:cs typeface="Arial Narrow"/>
            </a:endParaRPr>
          </a:p>
          <a:p>
            <a:pPr lvl="0">
              <a:buFont typeface="Wingdings" charset="2"/>
              <a:buChar char="§"/>
            </a:pPr>
            <a:r>
              <a:rPr lang="en-GB" dirty="0">
                <a:latin typeface="Arial Narrow"/>
                <a:cs typeface="Arial Narrow"/>
              </a:rPr>
              <a:t>Creating the space where young people can ‘take’ </a:t>
            </a:r>
            <a:r>
              <a:rPr lang="en-GB" dirty="0" smtClean="0">
                <a:latin typeface="Arial Narrow"/>
                <a:cs typeface="Arial Narrow"/>
              </a:rPr>
              <a:t>power;</a:t>
            </a:r>
            <a:endParaRPr lang="en-GB" dirty="0">
              <a:latin typeface="Arial Narrow"/>
              <a:cs typeface="Arial Narrow"/>
            </a:endParaRPr>
          </a:p>
          <a:p>
            <a:pPr lvl="0">
              <a:buFont typeface="Wingdings" charset="2"/>
              <a:buChar char="§"/>
            </a:pPr>
            <a:r>
              <a:rPr lang="en-GB" dirty="0">
                <a:latin typeface="Arial Narrow"/>
                <a:cs typeface="Arial Narrow"/>
              </a:rPr>
              <a:t>A different way of engaging with a group that are notoriously difficult to engage </a:t>
            </a:r>
            <a:r>
              <a:rPr lang="en-GB" dirty="0" smtClean="0">
                <a:latin typeface="Arial Narrow"/>
                <a:cs typeface="Arial Narrow"/>
              </a:rPr>
              <a:t>with;</a:t>
            </a:r>
            <a:endParaRPr lang="en-GB" dirty="0">
              <a:latin typeface="Arial Narrow"/>
              <a:cs typeface="Arial Narrow"/>
            </a:endParaRPr>
          </a:p>
          <a:p>
            <a:pPr lvl="0">
              <a:buFont typeface="Wingdings" charset="2"/>
              <a:buChar char="§"/>
            </a:pPr>
            <a:r>
              <a:rPr lang="en-GB" dirty="0" smtClean="0">
                <a:latin typeface="Arial Narrow"/>
                <a:cs typeface="Arial Narrow"/>
              </a:rPr>
              <a:t>Experiential, learning by doing;</a:t>
            </a:r>
          </a:p>
          <a:p>
            <a:pPr lvl="0">
              <a:buFont typeface="Wingdings" charset="2"/>
              <a:buChar char="§"/>
            </a:pPr>
            <a:r>
              <a:rPr lang="en-GB" dirty="0" smtClean="0">
                <a:latin typeface="Arial Narrow"/>
                <a:cs typeface="Arial Narrow"/>
              </a:rPr>
              <a:t>Develop </a:t>
            </a:r>
            <a:r>
              <a:rPr lang="en-GB" dirty="0">
                <a:latin typeface="Arial Narrow"/>
                <a:cs typeface="Arial Narrow"/>
              </a:rPr>
              <a:t>self efficacy, resilience, </a:t>
            </a:r>
            <a:r>
              <a:rPr lang="en-GB" dirty="0" smtClean="0">
                <a:latin typeface="Arial Narrow"/>
                <a:cs typeface="Arial Narrow"/>
              </a:rPr>
              <a:t>confidence, conflict resolution and communication skills; </a:t>
            </a:r>
          </a:p>
          <a:p>
            <a:pPr lvl="0">
              <a:buFont typeface="Wingdings" charset="2"/>
              <a:buChar char="§"/>
            </a:pPr>
            <a:r>
              <a:rPr lang="en-GB" dirty="0" smtClean="0">
                <a:latin typeface="Arial Narrow"/>
                <a:cs typeface="Arial Narrow"/>
              </a:rPr>
              <a:t>Develop transferable skills to </a:t>
            </a:r>
            <a:r>
              <a:rPr lang="en-GB" dirty="0" err="1" smtClean="0">
                <a:latin typeface="Arial Narrow"/>
                <a:cs typeface="Arial Narrow"/>
              </a:rPr>
              <a:t>strategise</a:t>
            </a:r>
            <a:r>
              <a:rPr lang="en-GB" dirty="0" smtClean="0">
                <a:latin typeface="Arial Narrow"/>
                <a:cs typeface="Arial Narrow"/>
              </a:rPr>
              <a:t> for, and navigate risk;</a:t>
            </a:r>
          </a:p>
          <a:p>
            <a:pPr>
              <a:buFont typeface="Wingdings" charset="2"/>
              <a:buChar char="§"/>
            </a:pPr>
            <a:r>
              <a:rPr lang="en-GB" dirty="0">
                <a:latin typeface="Arial Narrow"/>
                <a:cs typeface="Arial Narrow"/>
              </a:rPr>
              <a:t>Increases protective </a:t>
            </a:r>
            <a:r>
              <a:rPr lang="en-GB" dirty="0" smtClean="0">
                <a:latin typeface="Arial Narrow"/>
                <a:cs typeface="Arial Narrow"/>
              </a:rPr>
              <a:t>factors</a:t>
            </a:r>
            <a:r>
              <a:rPr lang="en-GB" dirty="0">
                <a:latin typeface="Arial Narrow"/>
                <a:cs typeface="Arial Narrow"/>
              </a:rPr>
              <a:t>.</a:t>
            </a:r>
          </a:p>
          <a:p>
            <a:pPr>
              <a:lnSpc>
                <a:spcPct val="70000"/>
              </a:lnSpc>
              <a:buFont typeface="Wingdings" charset="2"/>
              <a:buChar char="§"/>
            </a:pPr>
            <a:endParaRPr lang="en-US" dirty="0">
              <a:latin typeface="Arial Narrow"/>
              <a:cs typeface="Arial Narrow"/>
            </a:endParaRPr>
          </a:p>
          <a:p>
            <a:pPr>
              <a:lnSpc>
                <a:spcPct val="70000"/>
              </a:lnSpc>
              <a:buFont typeface="Wingdings" charset="2"/>
              <a:buChar char="§"/>
            </a:pPr>
            <a:endParaRPr lang="en-US" dirty="0" smtClean="0">
              <a:latin typeface="Arial Narrow"/>
              <a:cs typeface="Arial Narrow"/>
            </a:endParaRPr>
          </a:p>
          <a:p>
            <a:pPr>
              <a:lnSpc>
                <a:spcPct val="70000"/>
              </a:lnSpc>
              <a:buFont typeface="Wingdings" charset="2"/>
              <a:buChar char="§"/>
            </a:pPr>
            <a:endParaRPr lang="en-US" dirty="0" smtClean="0">
              <a:latin typeface="Arial Narrow"/>
              <a:cs typeface="Arial Narrow"/>
            </a:endParaRPr>
          </a:p>
          <a:p>
            <a:pPr>
              <a:lnSpc>
                <a:spcPct val="70000"/>
              </a:lnSpc>
              <a:buFont typeface="Wingdings" charset="2"/>
              <a:buChar char="§"/>
            </a:pPr>
            <a:endParaRPr lang="en-US" dirty="0" smtClean="0">
              <a:latin typeface="Arial Narrow"/>
              <a:cs typeface="Arial Narrow"/>
            </a:endParaRPr>
          </a:p>
          <a:p>
            <a:pPr>
              <a:lnSpc>
                <a:spcPct val="70000"/>
              </a:lnSpc>
              <a:buFont typeface="Wingdings" charset="2"/>
              <a:buChar char="§"/>
            </a:pP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03631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a:cs typeface="Arial Narrow"/>
              </a:rPr>
              <a:t>It’s more than citizenship!</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743297"/>
            <a:ext cx="9578486" cy="3938970"/>
          </a:xfrm>
        </p:spPr>
        <p:txBody>
          <a:bodyPr>
            <a:normAutofit/>
          </a:bodyPr>
          <a:lstStyle/>
          <a:p>
            <a:pPr>
              <a:buFont typeface="Wingdings" charset="2"/>
              <a:buChar char="§"/>
            </a:pPr>
            <a:r>
              <a:rPr lang="en-US" dirty="0" smtClean="0">
                <a:latin typeface="Arial Narrow"/>
                <a:cs typeface="Arial Narrow"/>
              </a:rPr>
              <a:t>Participation rights or protection rights?</a:t>
            </a:r>
          </a:p>
          <a:p>
            <a:pPr>
              <a:buFont typeface="Wingdings" charset="2"/>
              <a:buChar char="§"/>
            </a:pPr>
            <a:r>
              <a:rPr lang="en-US" dirty="0" smtClean="0">
                <a:latin typeface="Arial Narrow"/>
                <a:cs typeface="Arial Narrow"/>
              </a:rPr>
              <a:t>Participation </a:t>
            </a:r>
            <a:r>
              <a:rPr lang="en-US" i="1" dirty="0" smtClean="0">
                <a:latin typeface="Arial Narrow"/>
                <a:cs typeface="Arial Narrow"/>
              </a:rPr>
              <a:t>is</a:t>
            </a:r>
            <a:r>
              <a:rPr lang="en-US" dirty="0" smtClean="0">
                <a:latin typeface="Arial Narrow"/>
                <a:cs typeface="Arial Narrow"/>
              </a:rPr>
              <a:t> protection – an intervention in its own right;</a:t>
            </a:r>
          </a:p>
          <a:p>
            <a:pPr>
              <a:buFont typeface="Wingdings" charset="2"/>
              <a:buChar char="§"/>
            </a:pPr>
            <a:r>
              <a:rPr lang="en-US" dirty="0" smtClean="0">
                <a:latin typeface="Arial Narrow"/>
                <a:cs typeface="Arial Narrow"/>
              </a:rPr>
              <a:t>Without participation, abuse through sexual violence can flourish;</a:t>
            </a:r>
          </a:p>
          <a:p>
            <a:pPr>
              <a:buFont typeface="Wingdings" charset="2"/>
              <a:buChar char="§"/>
            </a:pPr>
            <a:r>
              <a:rPr lang="en-US" dirty="0" smtClean="0">
                <a:latin typeface="Arial Narrow"/>
                <a:cs typeface="Arial Narrow"/>
              </a:rPr>
              <a:t>A failure to listen to CYP can have damaging consequences;</a:t>
            </a:r>
          </a:p>
          <a:p>
            <a:pPr>
              <a:buFont typeface="Wingdings" charset="2"/>
              <a:buChar char="§"/>
            </a:pPr>
            <a:r>
              <a:rPr lang="en-US" dirty="0" smtClean="0">
                <a:latin typeface="Arial Narrow"/>
                <a:cs typeface="Arial Narrow"/>
              </a:rPr>
              <a:t>Participation of CYP leads to better decision making;</a:t>
            </a:r>
          </a:p>
          <a:p>
            <a:pPr>
              <a:buFont typeface="Wingdings" charset="2"/>
              <a:buChar char="§"/>
            </a:pPr>
            <a:r>
              <a:rPr lang="en-US" dirty="0" smtClean="0">
                <a:latin typeface="Arial Narrow"/>
                <a:cs typeface="Arial Narrow"/>
              </a:rPr>
              <a:t>A method of survival and coping.</a:t>
            </a:r>
          </a:p>
          <a:p>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699429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Scaling</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877265"/>
            <a:ext cx="10515600" cy="4624922"/>
          </a:xfrm>
        </p:spPr>
        <p:txBody>
          <a:bodyPr>
            <a:normAutofit/>
          </a:bodyPr>
          <a:lstStyle/>
          <a:p>
            <a:pPr marL="0" indent="0">
              <a:lnSpc>
                <a:spcPct val="70000"/>
              </a:lnSpc>
              <a:buNone/>
            </a:pPr>
            <a:r>
              <a:rPr lang="en-US" dirty="0" smtClean="0">
                <a:latin typeface="Arial Narrow"/>
                <a:cs typeface="Arial Narrow"/>
              </a:rPr>
              <a:t>Think about your best hopes that you defined at the beginning of the day.</a:t>
            </a:r>
          </a:p>
          <a:p>
            <a:pPr marL="0" indent="0">
              <a:lnSpc>
                <a:spcPct val="70000"/>
              </a:lnSpc>
              <a:buNone/>
            </a:pPr>
            <a:endParaRPr lang="en-US" dirty="0">
              <a:latin typeface="Arial Narrow"/>
              <a:cs typeface="Arial Narrow"/>
            </a:endParaRPr>
          </a:p>
          <a:p>
            <a:pPr marL="0" indent="0">
              <a:buNone/>
            </a:pPr>
            <a:r>
              <a:rPr lang="en-US" dirty="0">
                <a:latin typeface="Arial Narrow"/>
                <a:cs typeface="Arial Narrow"/>
              </a:rPr>
              <a:t>On a scale of 0 – 10, where ‘0’ is the worst things have ever been and ‘10’ is your best hopes, where are you today?</a:t>
            </a:r>
          </a:p>
          <a:p>
            <a:pPr marL="0" indent="0">
              <a:lnSpc>
                <a:spcPct val="70000"/>
              </a:lnSpc>
              <a:buNone/>
            </a:pPr>
            <a:endParaRPr lang="en-US" dirty="0">
              <a:latin typeface="Arial Narrow"/>
              <a:cs typeface="Arial Narrow"/>
            </a:endParaRPr>
          </a:p>
          <a:p>
            <a:pPr marL="0" indent="0">
              <a:lnSpc>
                <a:spcPct val="70000"/>
              </a:lnSpc>
              <a:buNone/>
            </a:pPr>
            <a:r>
              <a:rPr lang="en-US" dirty="0" smtClean="0">
                <a:latin typeface="Arial Narrow"/>
                <a:cs typeface="Arial Narrow"/>
              </a:rPr>
              <a:t>Add your response to the wall chart.</a:t>
            </a:r>
          </a:p>
          <a:p>
            <a:pPr>
              <a:lnSpc>
                <a:spcPct val="70000"/>
              </a:lnSpc>
            </a:pPr>
            <a:endParaRPr lang="en-US" dirty="0" smtClean="0">
              <a:latin typeface="Arial Narrow"/>
              <a:cs typeface="Arial Narrow"/>
            </a:endParaRPr>
          </a:p>
          <a:p>
            <a:pPr>
              <a:lnSpc>
                <a:spcPct val="70000"/>
              </a:lnSpc>
            </a:pPr>
            <a:endParaRPr lang="en-US" dirty="0" smtClean="0">
              <a:latin typeface="Arial Narrow"/>
              <a:cs typeface="Arial Narrow"/>
            </a:endParaRPr>
          </a:p>
          <a:p>
            <a:pPr>
              <a:lnSpc>
                <a:spcPct val="70000"/>
              </a:lnSpc>
            </a:pP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882121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Mood metre</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877265"/>
            <a:ext cx="10515600" cy="4624922"/>
          </a:xfrm>
        </p:spPr>
        <p:txBody>
          <a:bodyPr>
            <a:normAutofit/>
          </a:bodyPr>
          <a:lstStyle/>
          <a:p>
            <a:pPr marL="0" indent="0">
              <a:lnSpc>
                <a:spcPct val="70000"/>
              </a:lnSpc>
              <a:buNone/>
            </a:pPr>
            <a:endParaRPr lang="en-US" dirty="0">
              <a:latin typeface="Arial Narrow"/>
              <a:cs typeface="Arial Narrow"/>
            </a:endParaRPr>
          </a:p>
          <a:p>
            <a:pPr marL="0" indent="0">
              <a:lnSpc>
                <a:spcPct val="70000"/>
              </a:lnSpc>
              <a:buNone/>
            </a:pPr>
            <a:endParaRPr lang="en-US" dirty="0" smtClean="0">
              <a:latin typeface="Arial Narrow"/>
              <a:cs typeface="Arial Narrow"/>
            </a:endParaRPr>
          </a:p>
          <a:p>
            <a:pPr>
              <a:lnSpc>
                <a:spcPct val="70000"/>
              </a:lnSpc>
            </a:pPr>
            <a:endParaRPr lang="en-US" dirty="0" smtClean="0">
              <a:latin typeface="Arial Narrow"/>
              <a:cs typeface="Arial Narrow"/>
            </a:endParaRPr>
          </a:p>
          <a:p>
            <a:pPr>
              <a:lnSpc>
                <a:spcPct val="70000"/>
              </a:lnSpc>
            </a:pPr>
            <a:endParaRPr lang="en-US" dirty="0" smtClean="0">
              <a:latin typeface="Arial Narrow"/>
              <a:cs typeface="Arial Narrow"/>
            </a:endParaRPr>
          </a:p>
          <a:p>
            <a:pPr>
              <a:lnSpc>
                <a:spcPct val="70000"/>
              </a:lnSpc>
            </a:pPr>
            <a:endParaRPr lang="en-US" dirty="0">
              <a:latin typeface="Arial Narrow"/>
              <a:cs typeface="Arial Narrow"/>
            </a:endParaRPr>
          </a:p>
        </p:txBody>
      </p:sp>
      <p:pic>
        <p:nvPicPr>
          <p:cNvPr id="7" name="Picture 6"/>
          <p:cNvPicPr>
            <a:picLocks noChangeAspect="1"/>
          </p:cNvPicPr>
          <p:nvPr/>
        </p:nvPicPr>
        <p:blipFill>
          <a:blip r:embed="rId4"/>
          <a:stretch>
            <a:fillRect/>
          </a:stretch>
        </p:blipFill>
        <p:spPr>
          <a:xfrm>
            <a:off x="723898" y="2103966"/>
            <a:ext cx="10326592" cy="4119034"/>
          </a:xfrm>
          <a:prstGeom prst="rect">
            <a:avLst/>
          </a:prstGeom>
        </p:spPr>
      </p:pic>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6658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LEAP Project Mapping</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8" name="Rectangle 7"/>
          <p:cNvSpPr/>
          <p:nvPr/>
        </p:nvSpPr>
        <p:spPr>
          <a:xfrm>
            <a:off x="4083712" y="3486591"/>
            <a:ext cx="5060287" cy="646331"/>
          </a:xfrm>
          <a:prstGeom prst="rect">
            <a:avLst/>
          </a:prstGeom>
        </p:spPr>
        <p:txBody>
          <a:bodyPr wrap="square">
            <a:spAutoFit/>
          </a:bodyPr>
          <a:lstStyle/>
          <a:p>
            <a:r>
              <a:rPr lang="en-US" dirty="0"/>
              <a:t>http://</a:t>
            </a:r>
            <a:r>
              <a:rPr lang="en-US" dirty="0" err="1"/>
              <a:t>www.worldatlasbook.com</a:t>
            </a:r>
            <a:r>
              <a:rPr lang="en-US" dirty="0"/>
              <a:t>/images/maps/</a:t>
            </a:r>
            <a:r>
              <a:rPr lang="en-US" dirty="0" err="1"/>
              <a:t>europe</a:t>
            </a:r>
            <a:r>
              <a:rPr lang="en-US" dirty="0"/>
              <a:t>-map-political-</a:t>
            </a:r>
            <a:r>
              <a:rPr lang="en-US" dirty="0" err="1"/>
              <a:t>countries.jpg</a:t>
            </a:r>
            <a:endParaRPr lang="en-US" dirty="0"/>
          </a:p>
        </p:txBody>
      </p:sp>
      <p:pic>
        <p:nvPicPr>
          <p:cNvPr id="7" name="Content Placeholder 6"/>
          <p:cNvPicPr>
            <a:picLocks noGrp="1" noChangeAspect="1"/>
          </p:cNvPicPr>
          <p:nvPr>
            <p:ph idx="1"/>
          </p:nvPr>
        </p:nvPicPr>
        <p:blipFill rotWithShape="1">
          <a:blip r:embed="rId4"/>
          <a:srcRect l="-4677" r="-5940"/>
          <a:stretch/>
        </p:blipFill>
        <p:spPr>
          <a:xfrm>
            <a:off x="2963184" y="1433299"/>
            <a:ext cx="6301742" cy="5424701"/>
          </a:xfrm>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96654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Training aims</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981550"/>
            <a:ext cx="10515600" cy="4351338"/>
          </a:xfrm>
        </p:spPr>
        <p:txBody>
          <a:bodyPr>
            <a:normAutofit fontScale="92500"/>
          </a:bodyPr>
          <a:lstStyle/>
          <a:p>
            <a:pPr marL="342900" lvl="0" indent="-342900">
              <a:spcAft>
                <a:spcPts val="0"/>
              </a:spcAft>
              <a:buFont typeface="Wingdings"/>
              <a:buChar char=""/>
            </a:pPr>
            <a:r>
              <a:rPr lang="en-US" dirty="0">
                <a:latin typeface="Arial Narrow"/>
                <a:ea typeface="ＭＳ 明朝"/>
                <a:cs typeface="Arial Narrow"/>
              </a:rPr>
              <a:t>Improve knowledge, skills and understanding of a child-rights, safe and ethical participatory </a:t>
            </a:r>
            <a:r>
              <a:rPr lang="en-US" dirty="0" smtClean="0">
                <a:latin typeface="Arial Narrow"/>
                <a:ea typeface="ＭＳ 明朝"/>
                <a:cs typeface="Arial Narrow"/>
              </a:rPr>
              <a:t>practice;</a:t>
            </a:r>
            <a:endParaRPr lang="en-GB" dirty="0">
              <a:latin typeface="Arial Narrow"/>
              <a:ea typeface="ＭＳ 明朝"/>
              <a:cs typeface="Arial Narrow"/>
            </a:endParaRPr>
          </a:p>
          <a:p>
            <a:pPr marL="342900" lvl="0" indent="-342900">
              <a:spcAft>
                <a:spcPts val="0"/>
              </a:spcAft>
              <a:buFont typeface="Wingdings"/>
              <a:buChar char=""/>
            </a:pPr>
            <a:r>
              <a:rPr lang="en-US" dirty="0">
                <a:latin typeface="Arial Narrow"/>
                <a:ea typeface="ＭＳ 明朝"/>
                <a:cs typeface="Arial Narrow"/>
              </a:rPr>
              <a:t>Develop confidence, and a commitment to, participatory practice when supporting children and young people (CYP) who are affected by sexual violence (SV);</a:t>
            </a:r>
            <a:endParaRPr lang="en-GB" dirty="0">
              <a:latin typeface="Arial Narrow"/>
              <a:ea typeface="ＭＳ 明朝"/>
              <a:cs typeface="Arial Narrow"/>
            </a:endParaRPr>
          </a:p>
          <a:p>
            <a:pPr marL="342900" lvl="0" indent="-342900">
              <a:spcAft>
                <a:spcPts val="0"/>
              </a:spcAft>
              <a:buFont typeface="Wingdings"/>
              <a:buChar char=""/>
            </a:pPr>
            <a:r>
              <a:rPr lang="en-US" dirty="0">
                <a:latin typeface="Arial Narrow"/>
                <a:ea typeface="ＭＳ 明朝"/>
                <a:cs typeface="Arial Narrow"/>
              </a:rPr>
              <a:t>Address the challenges and barriers of implementing participatory practice;</a:t>
            </a:r>
            <a:endParaRPr lang="en-GB" dirty="0">
              <a:latin typeface="Arial Narrow"/>
              <a:ea typeface="ＭＳ 明朝"/>
              <a:cs typeface="Arial Narrow"/>
            </a:endParaRPr>
          </a:p>
          <a:p>
            <a:pPr marL="342900" lvl="0" indent="-342900">
              <a:spcAft>
                <a:spcPts val="0"/>
              </a:spcAft>
              <a:buFont typeface="Wingdings"/>
              <a:buChar char=""/>
            </a:pPr>
            <a:r>
              <a:rPr lang="en-US" dirty="0">
                <a:latin typeface="Arial Narrow"/>
                <a:ea typeface="ＭＳ 明朝"/>
                <a:cs typeface="Arial Narrow"/>
              </a:rPr>
              <a:t>Support practitioners to become ‘champions’ in advocating for the participation of CYP affected by SV;</a:t>
            </a:r>
            <a:endParaRPr lang="en-GB" dirty="0">
              <a:latin typeface="Arial Narrow"/>
              <a:ea typeface="ＭＳ 明朝"/>
              <a:cs typeface="Arial Narrow"/>
            </a:endParaRPr>
          </a:p>
          <a:p>
            <a:pPr marL="342900" lvl="0" indent="-342900">
              <a:spcAft>
                <a:spcPts val="0"/>
              </a:spcAft>
              <a:buFont typeface="Wingdings"/>
              <a:buChar char=""/>
            </a:pPr>
            <a:r>
              <a:rPr lang="en-US" dirty="0">
                <a:latin typeface="Arial Narrow"/>
                <a:ea typeface="ＭＳ 明朝"/>
                <a:cs typeface="Arial Narrow"/>
              </a:rPr>
              <a:t>Develop the skills of practitioners to assess and develop action plans and policy to improve and embed participatory practice in specialist sexual violence provision for CYP.</a:t>
            </a:r>
            <a:endParaRPr lang="en-GB" dirty="0">
              <a:latin typeface="Arial Narrow"/>
              <a:ea typeface="ＭＳ 明朝"/>
              <a:cs typeface="Arial Narrow"/>
            </a:endParaRPr>
          </a:p>
          <a:p>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89250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Individual outcome setting</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999955"/>
            <a:ext cx="10515600" cy="4351338"/>
          </a:xfrm>
        </p:spPr>
        <p:txBody>
          <a:bodyPr/>
          <a:lstStyle/>
          <a:p>
            <a:pPr>
              <a:buFont typeface="Wingdings" charset="2"/>
              <a:buChar char="§"/>
            </a:pPr>
            <a:r>
              <a:rPr lang="en-US" dirty="0" smtClean="0">
                <a:latin typeface="Arial Narrow"/>
                <a:cs typeface="Arial Narrow"/>
              </a:rPr>
              <a:t>What are your best hopes from our work together on the 4-day LEAP training?</a:t>
            </a:r>
          </a:p>
          <a:p>
            <a:pPr>
              <a:buFont typeface="Wingdings" charset="2"/>
              <a:buChar char="§"/>
            </a:pPr>
            <a:endParaRPr lang="en-US" dirty="0" smtClean="0">
              <a:latin typeface="Arial Narrow"/>
              <a:cs typeface="Arial Narrow"/>
            </a:endParaRPr>
          </a:p>
          <a:p>
            <a:pPr>
              <a:buFont typeface="Wingdings" charset="2"/>
              <a:buChar char="§"/>
            </a:pPr>
            <a:r>
              <a:rPr lang="en-US" dirty="0" smtClean="0">
                <a:latin typeface="Arial Narrow"/>
                <a:cs typeface="Arial Narrow"/>
              </a:rPr>
              <a:t>Name two things that you would be pleased to see yourself doing differently, that would tell you that you have achieved your best hopes.</a:t>
            </a:r>
          </a:p>
          <a:p>
            <a:pPr>
              <a:buFont typeface="Wingdings" charset="2"/>
              <a:buChar char="§"/>
            </a:pPr>
            <a:endParaRPr lang="en-US" dirty="0">
              <a:latin typeface="Arial Narrow"/>
              <a:cs typeface="Arial Narrow"/>
            </a:endParaRPr>
          </a:p>
          <a:p>
            <a:pPr>
              <a:buFont typeface="Wingdings" charset="2"/>
              <a:buChar char="§"/>
            </a:pPr>
            <a:r>
              <a:rPr lang="en-US" dirty="0" smtClean="0">
                <a:latin typeface="Arial Narrow"/>
                <a:cs typeface="Arial Narrow"/>
              </a:rPr>
              <a:t>On a scale of 0 – 10, where ‘0’ is the worst things have ever been and ‘10’ is your best hopes, where are you today?</a:t>
            </a: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Group Agreement</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999955"/>
            <a:ext cx="10515600" cy="4351338"/>
          </a:xfrm>
        </p:spPr>
        <p:txBody>
          <a:bodyPr/>
          <a:lstStyle/>
          <a:p>
            <a:pPr>
              <a:buFont typeface="Wingdings" charset="2"/>
              <a:buChar char="§"/>
            </a:pPr>
            <a:r>
              <a:rPr lang="en-US" dirty="0">
                <a:latin typeface="Arial Narrow"/>
                <a:cs typeface="Arial Narrow"/>
              </a:rPr>
              <a:t>Y</a:t>
            </a:r>
            <a:r>
              <a:rPr lang="en-US" dirty="0" smtClean="0">
                <a:latin typeface="Arial Narrow"/>
                <a:cs typeface="Arial Narrow"/>
              </a:rPr>
              <a:t>oung people to decide what is needed to create a safe and respectful space;</a:t>
            </a:r>
          </a:p>
          <a:p>
            <a:pPr>
              <a:buFont typeface="Wingdings" charset="2"/>
              <a:buChar char="§"/>
            </a:pPr>
            <a:r>
              <a:rPr lang="en-US" dirty="0" smtClean="0">
                <a:latin typeface="Arial Narrow"/>
                <a:cs typeface="Arial Narrow"/>
              </a:rPr>
              <a:t>Practitioners and young people ‘sign-up’ to the agreement and agree on expectations of each other and the process;</a:t>
            </a:r>
          </a:p>
          <a:p>
            <a:pPr>
              <a:buFont typeface="Wingdings" charset="2"/>
              <a:buChar char="§"/>
            </a:pPr>
            <a:r>
              <a:rPr lang="en-US" dirty="0" smtClean="0">
                <a:latin typeface="Arial Narrow"/>
                <a:cs typeface="Arial Narrow"/>
              </a:rPr>
              <a:t>Sets foundation for young people to ‘police’ themselves and set sanctions (if desired);</a:t>
            </a:r>
          </a:p>
          <a:p>
            <a:pPr>
              <a:buFont typeface="Wingdings" charset="2"/>
              <a:buChar char="§"/>
            </a:pPr>
            <a:r>
              <a:rPr lang="en-US" dirty="0" smtClean="0">
                <a:latin typeface="Arial Narrow"/>
                <a:cs typeface="Arial Narrow"/>
              </a:rPr>
              <a:t>Sets tone for joint decision making and disrupts traditional power hierarchy in decision making.</a:t>
            </a:r>
          </a:p>
          <a:p>
            <a:pPr>
              <a:buClr>
                <a:schemeClr val="tx1">
                  <a:lumMod val="50000"/>
                  <a:lumOff val="50000"/>
                </a:schemeClr>
              </a:buClr>
              <a:buFont typeface="Wingdings" charset="2"/>
              <a:buChar char="§"/>
            </a:pPr>
            <a:endParaRPr lang="en-US" dirty="0" smtClean="0">
              <a:latin typeface="Arial Narrow"/>
              <a:cs typeface="Arial Narrow"/>
            </a:endParaRPr>
          </a:p>
          <a:p>
            <a:pPr>
              <a:buClr>
                <a:schemeClr val="tx1">
                  <a:lumMod val="50000"/>
                  <a:lumOff val="50000"/>
                </a:schemeClr>
              </a:buClr>
              <a:buFont typeface="Wingdings" charset="2"/>
              <a:buChar char="§"/>
            </a:pPr>
            <a:endParaRPr lang="en-US"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175" y="2839081"/>
            <a:ext cx="6842106" cy="2665468"/>
          </a:xfrm>
        </p:spPr>
        <p:txBody>
          <a:bodyPr>
            <a:normAutofit/>
          </a:bodyPr>
          <a:lstStyle/>
          <a:p>
            <a:r>
              <a:rPr lang="en-US" sz="1200" dirty="0"/>
              <a:t>https://</a:t>
            </a:r>
            <a:r>
              <a:rPr lang="en-US" sz="1200" dirty="0" err="1"/>
              <a:t>www.google.co.uk</a:t>
            </a:r>
            <a:r>
              <a:rPr lang="en-US" sz="1200" dirty="0"/>
              <a:t>/</a:t>
            </a:r>
            <a:r>
              <a:rPr lang="en-US" sz="1200" dirty="0" err="1"/>
              <a:t>imgres?imgurl</a:t>
            </a:r>
            <a:r>
              <a:rPr lang="en-US" sz="1200" dirty="0"/>
              <a:t>=http%3A%2F%2Fwww.workswithwater.com%2Fblog%2Fwp-content%2Fuploads%2F2012%2F09%2Ftoothpaste-new.jpg&amp;imgrefurl=http%3A%2F%2Fwww.workswithwater.com%2Fblog%2Fdoes-toothpaste-work-on-spots%2F&amp;docid=DLKw0EVQLv_WzM&amp;tbnid=qA3Fe_ELgi4fUM%3A&amp;w=625&amp;h=380&amp;ved=0ahUKEwjaneaKyP3LAhUFKywKHc1kBo4QMwhwKDQwNA&amp;iact=</a:t>
            </a:r>
            <a:r>
              <a:rPr lang="en-US" sz="1200" dirty="0" err="1"/>
              <a:t>mrc&amp;uact</a:t>
            </a:r>
            <a:r>
              <a:rPr lang="en-US" sz="1200" dirty="0"/>
              <a:t>=8</a:t>
            </a:r>
          </a:p>
        </p:txBody>
      </p:sp>
      <p:sp>
        <p:nvSpPr>
          <p:cNvPr id="2" name="Title 1"/>
          <p:cNvSpPr>
            <a:spLocks noGrp="1"/>
          </p:cNvSpPr>
          <p:nvPr>
            <p:ph type="title"/>
          </p:nvPr>
        </p:nvSpPr>
        <p:spPr/>
        <p:txBody>
          <a:bodyPr/>
          <a:lstStyle/>
          <a:p>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pic>
        <p:nvPicPr>
          <p:cNvPr id="5" name="Picture 4"/>
          <p:cNvPicPr>
            <a:picLocks noChangeAspect="1"/>
          </p:cNvPicPr>
          <p:nvPr/>
        </p:nvPicPr>
        <p:blipFill>
          <a:blip r:embed="rId4"/>
          <a:stretch>
            <a:fillRect/>
          </a:stretch>
        </p:blipFill>
        <p:spPr>
          <a:xfrm>
            <a:off x="821722" y="784832"/>
            <a:ext cx="8640539" cy="5250328"/>
          </a:xfrm>
          <a:prstGeom prst="rect">
            <a:avLst/>
          </a:prstGeom>
        </p:spPr>
      </p:pic>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72071" y="3290107"/>
            <a:ext cx="2735893" cy="1785104"/>
          </a:xfrm>
          <a:prstGeom prst="rect">
            <a:avLst/>
          </a:prstGeom>
        </p:spPr>
        <p:txBody>
          <a:bodyPr wrap="square">
            <a:spAutoFit/>
          </a:bodyPr>
          <a:lstStyle/>
          <a:p>
            <a:r>
              <a:rPr lang="en-US" sz="1000" dirty="0"/>
              <a:t>https://</a:t>
            </a:r>
            <a:r>
              <a:rPr lang="en-US" sz="1000" dirty="0" err="1"/>
              <a:t>www.google.co.uk</a:t>
            </a:r>
            <a:r>
              <a:rPr lang="en-US" sz="1000" dirty="0"/>
              <a:t>/</a:t>
            </a:r>
            <a:r>
              <a:rPr lang="en-US" sz="1000" dirty="0" err="1"/>
              <a:t>imgres?imgurl</a:t>
            </a:r>
            <a:r>
              <a:rPr lang="en-US" sz="1000" dirty="0"/>
              <a:t>=http%3A%2F%2Fbrfm.net%2Fwp-content%2Fuploads%2F2015%2F10%2FTraffic-Lights.jpg&amp;imgrefurl=http%3A%2F%2Fbrfm.net%2Ftraffic-lights-barton-hill-road-junction-of-lower-road%2F&amp;docid=vcNNDmuY6b9z6M&amp;tbnid=DWs2o1rR_BycBM%3A&amp;w=819&amp;h=1024&amp;ved=0ahUKEwiuvaLc1v7LAhWHuBQKHQJoAEMQMwg5KAcwBw&amp;iact=</a:t>
            </a:r>
            <a:r>
              <a:rPr lang="en-US" sz="1000" dirty="0" err="1"/>
              <a:t>mrc&amp;uact</a:t>
            </a:r>
            <a:r>
              <a:rPr lang="en-US" sz="1000" dirty="0"/>
              <a:t>=8</a:t>
            </a:r>
          </a:p>
        </p:txBody>
      </p:sp>
      <p:sp>
        <p:nvSpPr>
          <p:cNvPr id="2" name="Title 1"/>
          <p:cNvSpPr>
            <a:spLocks noGrp="1"/>
          </p:cNvSpPr>
          <p:nvPr>
            <p:ph type="title"/>
          </p:nvPr>
        </p:nvSpPr>
        <p:spPr/>
        <p:txBody>
          <a:bodyPr/>
          <a:lstStyle/>
          <a:p>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pic>
        <p:nvPicPr>
          <p:cNvPr id="5" name="Content Placeholder 4"/>
          <p:cNvPicPr>
            <a:picLocks noGrp="1" noChangeAspect="1"/>
          </p:cNvPicPr>
          <p:nvPr>
            <p:ph idx="1"/>
          </p:nvPr>
        </p:nvPicPr>
        <p:blipFill rotWithShape="1">
          <a:blip r:embed="rId4"/>
          <a:srcRect l="-21016" r="-19808"/>
          <a:stretch/>
        </p:blipFill>
        <p:spPr>
          <a:xfrm>
            <a:off x="2828801" y="528358"/>
            <a:ext cx="6639031" cy="5887105"/>
          </a:xfrm>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Narrow"/>
                <a:cs typeface="Arial Narrow"/>
              </a:rPr>
              <a:t>Child sexual abuse</a:t>
            </a:r>
            <a:endParaRPr lang="en-GB" b="1" dirty="0">
              <a:latin typeface="Arial Narrow"/>
              <a:cs typeface="Arial Narrow"/>
            </a:endParaRPr>
          </a:p>
        </p:txBody>
      </p:sp>
      <p:pic>
        <p:nvPicPr>
          <p:cNvPr id="4" name="officeArt object"/>
          <p:cNvPicPr/>
          <p:nvPr/>
        </p:nvPicPr>
        <p:blipFill rotWithShape="1">
          <a:blip r:embed="rId3">
            <a:extLst/>
          </a:blip>
          <a:srcRect/>
          <a:stretch>
            <a:fillRect/>
          </a:stretch>
        </p:blipFill>
        <p:spPr>
          <a:xfrm>
            <a:off x="9637776" y="365125"/>
            <a:ext cx="1716024" cy="1244219"/>
          </a:xfrm>
          <a:prstGeom prst="rect">
            <a:avLst/>
          </a:prstGeom>
          <a:noFill/>
          <a:ln>
            <a:noFill/>
          </a:ln>
          <a:effectLst/>
          <a:extLst/>
        </p:spPr>
      </p:pic>
      <p:sp>
        <p:nvSpPr>
          <p:cNvPr id="3" name="Content Placeholder 2"/>
          <p:cNvSpPr>
            <a:spLocks noGrp="1"/>
          </p:cNvSpPr>
          <p:nvPr>
            <p:ph idx="1"/>
          </p:nvPr>
        </p:nvSpPr>
        <p:spPr>
          <a:xfrm>
            <a:off x="883332" y="1468433"/>
            <a:ext cx="10515600" cy="4968784"/>
          </a:xfrm>
        </p:spPr>
        <p:txBody>
          <a:bodyPr>
            <a:noAutofit/>
          </a:bodyPr>
          <a:lstStyle/>
          <a:p>
            <a:pPr marL="0" indent="0">
              <a:lnSpc>
                <a:spcPct val="100000"/>
              </a:lnSpc>
              <a:spcBef>
                <a:spcPts val="0"/>
              </a:spcBef>
              <a:buNone/>
            </a:pPr>
            <a:r>
              <a:rPr lang="en-US" sz="2600" dirty="0">
                <a:latin typeface="Arial Narrow"/>
                <a:cs typeface="Arial Narrow"/>
              </a:rPr>
              <a:t>“Child sexual abuse is the involvement of a child in sexual activity that he </a:t>
            </a:r>
            <a:r>
              <a:rPr lang="en-US" sz="2600" dirty="0" smtClean="0">
                <a:latin typeface="Arial Narrow"/>
                <a:cs typeface="Arial Narrow"/>
              </a:rPr>
              <a:t>or she </a:t>
            </a:r>
            <a:r>
              <a:rPr lang="en-US" sz="2600" dirty="0">
                <a:latin typeface="Arial Narrow"/>
                <a:cs typeface="Arial Narrow"/>
              </a:rPr>
              <a:t>does not fully comprehend, is unable to give informed consent to, or </a:t>
            </a:r>
            <a:r>
              <a:rPr lang="en-US" sz="2600" dirty="0" smtClean="0">
                <a:latin typeface="Arial Narrow"/>
                <a:cs typeface="Arial Narrow"/>
              </a:rPr>
              <a:t>for which </a:t>
            </a:r>
            <a:r>
              <a:rPr lang="en-US" sz="2600" dirty="0">
                <a:latin typeface="Arial Narrow"/>
                <a:cs typeface="Arial Narrow"/>
              </a:rPr>
              <a:t>the child is not developmentally prepared and cannot give consent, </a:t>
            </a:r>
            <a:r>
              <a:rPr lang="en-US" sz="2600" dirty="0" smtClean="0">
                <a:latin typeface="Arial Narrow"/>
                <a:cs typeface="Arial Narrow"/>
              </a:rPr>
              <a:t>or that </a:t>
            </a:r>
            <a:r>
              <a:rPr lang="en-US" sz="2600" dirty="0">
                <a:latin typeface="Arial Narrow"/>
                <a:cs typeface="Arial Narrow"/>
              </a:rPr>
              <a:t>violates the laws or social taboos of society. Child sexual abuse is </a:t>
            </a:r>
            <a:r>
              <a:rPr lang="en-US" sz="2600" dirty="0" smtClean="0">
                <a:latin typeface="Arial Narrow"/>
                <a:cs typeface="Arial Narrow"/>
              </a:rPr>
              <a:t>evidenced by </a:t>
            </a:r>
            <a:r>
              <a:rPr lang="en-US" sz="2600" dirty="0">
                <a:latin typeface="Arial Narrow"/>
                <a:cs typeface="Arial Narrow"/>
              </a:rPr>
              <a:t>this activity between a child and an adult or another child who by age </a:t>
            </a:r>
            <a:r>
              <a:rPr lang="en-US" sz="2600" dirty="0" smtClean="0">
                <a:latin typeface="Arial Narrow"/>
                <a:cs typeface="Arial Narrow"/>
              </a:rPr>
              <a:t>or development </a:t>
            </a:r>
            <a:r>
              <a:rPr lang="en-US" sz="2600" dirty="0">
                <a:latin typeface="Arial Narrow"/>
                <a:cs typeface="Arial Narrow"/>
              </a:rPr>
              <a:t>is in a relationship of responsibility, trust or power, the </a:t>
            </a:r>
            <a:r>
              <a:rPr lang="en-US" sz="2600" dirty="0" smtClean="0">
                <a:latin typeface="Arial Narrow"/>
                <a:cs typeface="Arial Narrow"/>
              </a:rPr>
              <a:t>activity being </a:t>
            </a:r>
            <a:r>
              <a:rPr lang="en-US" sz="2600" dirty="0">
                <a:latin typeface="Arial Narrow"/>
                <a:cs typeface="Arial Narrow"/>
              </a:rPr>
              <a:t>intended to gratify or satisfy the needs of the other person. This </a:t>
            </a:r>
            <a:r>
              <a:rPr lang="en-US" sz="2600" dirty="0" smtClean="0">
                <a:latin typeface="Arial Narrow"/>
                <a:cs typeface="Arial Narrow"/>
              </a:rPr>
              <a:t>may include </a:t>
            </a:r>
            <a:r>
              <a:rPr lang="en-US" sz="2600" dirty="0">
                <a:latin typeface="Arial Narrow"/>
                <a:cs typeface="Arial Narrow"/>
              </a:rPr>
              <a:t>but is not limited </a:t>
            </a:r>
            <a:r>
              <a:rPr lang="en-US" sz="2600" dirty="0" smtClean="0">
                <a:latin typeface="Arial Narrow"/>
                <a:cs typeface="Arial Narrow"/>
              </a:rPr>
              <a:t>to:</a:t>
            </a:r>
          </a:p>
          <a:p>
            <a:pPr marL="0" indent="0">
              <a:lnSpc>
                <a:spcPct val="100000"/>
              </a:lnSpc>
              <a:spcBef>
                <a:spcPts val="0"/>
              </a:spcBef>
              <a:buNone/>
            </a:pPr>
            <a:endParaRPr lang="en-US" sz="2600" dirty="0" smtClean="0">
              <a:latin typeface="Arial Narrow"/>
              <a:cs typeface="Arial Narrow"/>
            </a:endParaRPr>
          </a:p>
          <a:p>
            <a:pPr>
              <a:lnSpc>
                <a:spcPct val="100000"/>
              </a:lnSpc>
              <a:spcBef>
                <a:spcPts val="0"/>
              </a:spcBef>
              <a:buFont typeface="Wingdings" charset="2"/>
              <a:buChar char="§"/>
            </a:pPr>
            <a:r>
              <a:rPr lang="en-US" sz="2600" dirty="0" smtClean="0">
                <a:latin typeface="Arial Narrow"/>
                <a:cs typeface="Arial Narrow"/>
              </a:rPr>
              <a:t>the </a:t>
            </a:r>
            <a:r>
              <a:rPr lang="en-US" sz="2600" dirty="0">
                <a:latin typeface="Arial Narrow"/>
                <a:cs typeface="Arial Narrow"/>
              </a:rPr>
              <a:t>inducement or coercion of a child to engage in any unlawful </a:t>
            </a:r>
            <a:r>
              <a:rPr lang="en-US" sz="2600" dirty="0" smtClean="0">
                <a:latin typeface="Arial Narrow"/>
                <a:cs typeface="Arial Narrow"/>
              </a:rPr>
              <a:t>sexual activity;</a:t>
            </a:r>
          </a:p>
          <a:p>
            <a:pPr>
              <a:lnSpc>
                <a:spcPct val="100000"/>
              </a:lnSpc>
              <a:spcBef>
                <a:spcPts val="0"/>
              </a:spcBef>
              <a:buFont typeface="Wingdings" charset="2"/>
              <a:buChar char="§"/>
            </a:pPr>
            <a:r>
              <a:rPr lang="en-US" sz="2600" dirty="0" smtClean="0">
                <a:latin typeface="Arial Narrow"/>
                <a:cs typeface="Arial Narrow"/>
              </a:rPr>
              <a:t>the </a:t>
            </a:r>
            <a:r>
              <a:rPr lang="en-US" sz="2600" dirty="0">
                <a:latin typeface="Arial Narrow"/>
                <a:cs typeface="Arial Narrow"/>
              </a:rPr>
              <a:t>exploitative use of a child in prostitution or other unlawful </a:t>
            </a:r>
            <a:r>
              <a:rPr lang="en-US" sz="2600" dirty="0" smtClean="0">
                <a:latin typeface="Arial Narrow"/>
                <a:cs typeface="Arial Narrow"/>
              </a:rPr>
              <a:t>sexual practices;</a:t>
            </a:r>
          </a:p>
          <a:p>
            <a:pPr>
              <a:lnSpc>
                <a:spcPct val="100000"/>
              </a:lnSpc>
              <a:spcBef>
                <a:spcPts val="0"/>
              </a:spcBef>
              <a:buFont typeface="Wingdings" charset="2"/>
              <a:buChar char="§"/>
            </a:pPr>
            <a:r>
              <a:rPr lang="en-US" sz="2600" dirty="0" smtClean="0">
                <a:latin typeface="Arial Narrow"/>
                <a:cs typeface="Arial Narrow"/>
              </a:rPr>
              <a:t>the </a:t>
            </a:r>
            <a:r>
              <a:rPr lang="en-US" sz="2600" dirty="0">
                <a:latin typeface="Arial Narrow"/>
                <a:cs typeface="Arial Narrow"/>
              </a:rPr>
              <a:t>exploitative use of children in pornographic performance </a:t>
            </a:r>
            <a:r>
              <a:rPr lang="en-US" sz="2600" dirty="0" smtClean="0">
                <a:latin typeface="Arial Narrow"/>
                <a:cs typeface="Arial Narrow"/>
              </a:rPr>
              <a:t>and materials</a:t>
            </a:r>
            <a:r>
              <a:rPr lang="en-US" sz="2600" dirty="0">
                <a:latin typeface="Arial Narrow"/>
                <a:cs typeface="Arial Narrow"/>
              </a:rPr>
              <a:t>”</a:t>
            </a:r>
            <a:r>
              <a:rPr lang="en-US" sz="2600" dirty="0" smtClean="0">
                <a:latin typeface="Arial Narrow"/>
                <a:cs typeface="Arial Narrow"/>
              </a:rPr>
              <a:t>.</a:t>
            </a:r>
          </a:p>
          <a:p>
            <a:pPr marL="0" indent="0">
              <a:lnSpc>
                <a:spcPct val="100000"/>
              </a:lnSpc>
              <a:spcBef>
                <a:spcPts val="0"/>
              </a:spcBef>
              <a:buNone/>
            </a:pPr>
            <a:endParaRPr lang="en-US" sz="2600" dirty="0" smtClean="0">
              <a:latin typeface="Arial Narrow"/>
              <a:cs typeface="Arial Narrow"/>
            </a:endParaRPr>
          </a:p>
          <a:p>
            <a:pPr marL="0" indent="0">
              <a:lnSpc>
                <a:spcPct val="100000"/>
              </a:lnSpc>
              <a:spcBef>
                <a:spcPts val="0"/>
              </a:spcBef>
              <a:buNone/>
            </a:pPr>
            <a:r>
              <a:rPr lang="en-US" sz="2600" dirty="0" smtClean="0">
                <a:latin typeface="Arial Narrow"/>
                <a:cs typeface="Arial Narrow"/>
              </a:rPr>
              <a:t>World Health </a:t>
            </a:r>
            <a:r>
              <a:rPr lang="en-US" sz="2600" dirty="0" err="1" smtClean="0">
                <a:latin typeface="Arial Narrow"/>
                <a:cs typeface="Arial Narrow"/>
              </a:rPr>
              <a:t>Organisation</a:t>
            </a:r>
            <a:r>
              <a:rPr lang="en-US" sz="2600" dirty="0" smtClean="0">
                <a:latin typeface="Arial Narrow"/>
                <a:cs typeface="Arial Narrow"/>
              </a:rPr>
              <a:t>, 1999</a:t>
            </a:r>
            <a:endParaRPr lang="en-US" sz="2600" dirty="0">
              <a:latin typeface="Arial Narrow"/>
              <a:cs typeface="Arial Narrow"/>
            </a:endParaRPr>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932821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16116</TotalTime>
  <Words>2360</Words>
  <Application>Microsoft Macintosh PowerPoint</Application>
  <PresentationFormat>Custom</PresentationFormat>
  <Paragraphs>271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LEAP Project Mapping</vt:lpstr>
      <vt:lpstr>Training aims</vt:lpstr>
      <vt:lpstr>Individual outcome setting</vt:lpstr>
      <vt:lpstr>Group Agreement</vt:lpstr>
      <vt:lpstr>PowerPoint Presentation</vt:lpstr>
      <vt:lpstr>PowerPoint Presentation</vt:lpstr>
      <vt:lpstr>Child sexual abuse</vt:lpstr>
      <vt:lpstr>Child sexual exploitation</vt:lpstr>
      <vt:lpstr>What is sexual violence?</vt:lpstr>
      <vt:lpstr>Common to CSA, CSE and SV</vt:lpstr>
      <vt:lpstr>How are young people affected by  sexual violence?</vt:lpstr>
      <vt:lpstr>PowerPoint Presentation</vt:lpstr>
      <vt:lpstr>Participation is everyone’s responsibility</vt:lpstr>
      <vt:lpstr>What is participation?</vt:lpstr>
      <vt:lpstr>Hart’s ladder of participation</vt:lpstr>
      <vt:lpstr>The principles of participation</vt:lpstr>
      <vt:lpstr>PowerPoint Presentation</vt:lpstr>
      <vt:lpstr>Paulo Freir’s Critical Conciousness</vt:lpstr>
      <vt:lpstr>The principles of participation</vt:lpstr>
      <vt:lpstr>What are the benefits of participation?</vt:lpstr>
      <vt:lpstr>It’s more than citizenship!</vt:lpstr>
      <vt:lpstr>Scaling</vt:lpstr>
      <vt:lpstr>Mood metre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dc:title>
  <dc:creator>Kate D'Arcy</dc:creator>
  <cp:lastModifiedBy>Abi Billinghurst</cp:lastModifiedBy>
  <cp:revision>64</cp:revision>
  <cp:lastPrinted>2016-04-21T10:52:41Z</cp:lastPrinted>
  <dcterms:created xsi:type="dcterms:W3CDTF">2016-04-01T10:55:24Z</dcterms:created>
  <dcterms:modified xsi:type="dcterms:W3CDTF">2016-05-05T22:27:07Z</dcterms:modified>
</cp:coreProperties>
</file>