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7" r:id="rId3"/>
    <p:sldId id="286" r:id="rId4"/>
    <p:sldId id="288" r:id="rId5"/>
    <p:sldId id="289" r:id="rId6"/>
    <p:sldId id="290" r:id="rId7"/>
    <p:sldId id="263" r:id="rId8"/>
    <p:sldId id="264" r:id="rId9"/>
    <p:sldId id="266" r:id="rId10"/>
    <p:sldId id="265" r:id="rId11"/>
    <p:sldId id="267" r:id="rId12"/>
    <p:sldId id="269" r:id="rId13"/>
    <p:sldId id="291" r:id="rId14"/>
    <p:sldId id="261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52ADF5-209E-3E4A-8EE6-81FD5435A9C6}">
          <p14:sldIdLst>
            <p14:sldId id="256"/>
            <p14:sldId id="287"/>
            <p14:sldId id="286"/>
            <p14:sldId id="288"/>
            <p14:sldId id="289"/>
            <p14:sldId id="290"/>
            <p14:sldId id="263"/>
            <p14:sldId id="264"/>
            <p14:sldId id="266"/>
            <p14:sldId id="265"/>
            <p14:sldId id="267"/>
            <p14:sldId id="269"/>
            <p14:sldId id="291"/>
            <p14:sldId id="261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6642" autoAdjust="0"/>
  </p:normalViewPr>
  <p:slideViewPr>
    <p:cSldViewPr snapToGrid="0">
      <p:cViewPr>
        <p:scale>
          <a:sx n="68" d="100"/>
          <a:sy n="68" d="100"/>
        </p:scale>
        <p:origin x="-118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A551-61DA-8D4E-8A78-2811B8DFC35E}" type="datetimeFigureOut">
              <a:rPr lang="en-US" smtClean="0"/>
              <a:t>06/05/16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©International </a:t>
            </a:r>
            <a:r>
              <a:rPr lang="en-US" dirty="0" smtClean="0"/>
              <a:t>Centre: </a:t>
            </a:r>
            <a:r>
              <a:rPr lang="en-US" i="1" dirty="0"/>
              <a:t>Researching CSE, violence and </a:t>
            </a:r>
            <a:r>
              <a:rPr lang="en-US" i="1" dirty="0" smtClean="0"/>
              <a:t>trafficking. 2016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Written by: SECOS Young People’s Participation Group &amp; Abi Billinghurst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93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9040C-8578-498A-95A2-4A36603864BD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ABF05-2019-463D-AA0B-C5FD30E20C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29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8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End exercise: ball of string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See LEAP</a:t>
            </a:r>
            <a:r>
              <a:rPr lang="en-US" baseline="0" dirty="0" smtClean="0"/>
              <a:t> day 2 session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Human bingo ice breaker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Power walk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ABF05-2019-463D-AA0B-C5FD30E20C2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5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7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7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4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2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28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9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F598-A996-43B1-996C-C3D8F343D19E}" type="datetimeFigureOut">
              <a:rPr lang="en-GB" smtClean="0"/>
              <a:t>06/05/16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5DF9-F21B-48A3-94DA-CD619A28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288683" y="210312"/>
            <a:ext cx="2542033" cy="275234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58750"/>
            <a:ext cx="6628130" cy="174307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14825" y="2105032"/>
            <a:ext cx="9144000" cy="3841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 smtClean="0">
                <a:latin typeface="Arial Narrow"/>
                <a:cs typeface="Arial Narrow"/>
              </a:rPr>
              <a:t>A 4-day training programme on participatory practice for specialist sexual violence service providers</a:t>
            </a:r>
            <a:endParaRPr lang="en-GB" sz="3000" dirty="0" smtClean="0">
              <a:latin typeface="Arial Narrow"/>
              <a:cs typeface="Arial Narrow"/>
            </a:endParaRPr>
          </a:p>
          <a:p>
            <a:r>
              <a:rPr lang="en-GB" sz="3000" b="1" dirty="0" smtClean="0">
                <a:latin typeface="Arial Narrow"/>
                <a:cs typeface="Arial Narrow"/>
              </a:rPr>
              <a:t> Day 2</a:t>
            </a:r>
            <a:endParaRPr lang="en-GB" sz="3000" dirty="0" smtClean="0">
              <a:latin typeface="Arial Narrow"/>
              <a:cs typeface="Arial Narrow"/>
            </a:endParaRPr>
          </a:p>
          <a:p>
            <a:r>
              <a:rPr lang="en-GB" sz="3000" b="1" dirty="0" smtClean="0">
                <a:latin typeface="Arial Narrow"/>
                <a:cs typeface="Arial Narrow"/>
              </a:rPr>
              <a:t>Life skills, leadership, limitless potential (LEAP):</a:t>
            </a:r>
          </a:p>
          <a:p>
            <a:r>
              <a:rPr lang="en-GB" sz="2800" dirty="0" smtClean="0">
                <a:latin typeface="Arial Narrow"/>
                <a:cs typeface="Arial Narrow"/>
              </a:rPr>
              <a:t>Supporting children and young people affected by sexual violence in Europe by strengthening and facilitating participatory practice</a:t>
            </a:r>
          </a:p>
          <a:p>
            <a:r>
              <a:rPr lang="en-GB" sz="3000" b="1" dirty="0" smtClean="0">
                <a:latin typeface="Arial Narrow"/>
                <a:cs typeface="Arial Narrow"/>
              </a:rPr>
              <a:t> </a:t>
            </a:r>
          </a:p>
          <a:p>
            <a:r>
              <a:rPr lang="en-GB" sz="3000" b="1" dirty="0" smtClean="0">
                <a:latin typeface="Arial Narrow"/>
                <a:cs typeface="Arial Narrow"/>
              </a:rPr>
              <a:t>SECOS Young People’s Group</a:t>
            </a:r>
          </a:p>
          <a:p>
            <a:r>
              <a:rPr lang="en-GB" sz="3000" b="1" dirty="0" smtClean="0">
                <a:latin typeface="Arial Narrow"/>
                <a:cs typeface="Arial Narrow"/>
              </a:rPr>
              <a:t>Abi Billinghurst &amp; Kate </a:t>
            </a:r>
            <a:r>
              <a:rPr lang="en-GB" sz="3000" b="1" dirty="0" err="1" smtClean="0">
                <a:latin typeface="Arial Narrow"/>
                <a:cs typeface="Arial Narrow"/>
              </a:rPr>
              <a:t>D’arcy</a:t>
            </a:r>
            <a:endParaRPr lang="en-GB" sz="3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406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Ethical practice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84825"/>
            <a:ext cx="10515600" cy="46249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 Narrow"/>
                <a:cs typeface="Arial Narrow"/>
              </a:rPr>
              <a:t>That</a:t>
            </a:r>
            <a:r>
              <a:rPr lang="en-US" b="1" dirty="0" smtClean="0">
                <a:latin typeface="Arial Narrow"/>
                <a:cs typeface="Arial Narrow"/>
              </a:rPr>
              <a:t> no </a:t>
            </a:r>
            <a:r>
              <a:rPr lang="en-US" b="1" dirty="0">
                <a:latin typeface="Arial Narrow"/>
                <a:cs typeface="Arial Narrow"/>
              </a:rPr>
              <a:t>harm should come to any individual </a:t>
            </a:r>
            <a:r>
              <a:rPr lang="en-US" dirty="0">
                <a:latin typeface="Arial Narrow"/>
                <a:cs typeface="Arial Narrow"/>
              </a:rPr>
              <a:t>as a result of their agreement to facilitate or take </a:t>
            </a:r>
            <a:r>
              <a:rPr lang="en-US" dirty="0" smtClean="0">
                <a:latin typeface="Arial Narrow"/>
                <a:cs typeface="Arial Narrow"/>
              </a:rPr>
              <a:t>part. </a:t>
            </a:r>
            <a:r>
              <a:rPr lang="en-US" dirty="0">
                <a:latin typeface="Arial Narrow"/>
                <a:cs typeface="Arial Narrow"/>
              </a:rPr>
              <a:t>Work with children and young people affected by sexual violence must be informed by an understanding of the:</a:t>
            </a:r>
            <a:br>
              <a:rPr lang="en-US" dirty="0">
                <a:latin typeface="Arial Narrow"/>
                <a:cs typeface="Arial Narrow"/>
              </a:rPr>
            </a:b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impact of abuse, discrimination and </a:t>
            </a:r>
            <a:r>
              <a:rPr lang="en-US" dirty="0" smtClean="0">
                <a:latin typeface="Arial Narrow"/>
                <a:cs typeface="Arial Narrow"/>
              </a:rPr>
              <a:t>trauma;</a:t>
            </a: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dynamics and related protective strategies when working in group </a:t>
            </a:r>
            <a:r>
              <a:rPr lang="en-US" dirty="0" smtClean="0">
                <a:latin typeface="Arial Narrow"/>
                <a:cs typeface="Arial Narrow"/>
              </a:rPr>
              <a:t>settings;</a:t>
            </a: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issues regarding anonymity and potential stigma arising from project </a:t>
            </a:r>
            <a:r>
              <a:rPr lang="en-US" dirty="0" smtClean="0">
                <a:latin typeface="Arial Narrow"/>
                <a:cs typeface="Arial Narrow"/>
              </a:rPr>
              <a:t>participation;</a:t>
            </a: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importance of managing children and young people’s realistic expectations and managing </a:t>
            </a:r>
            <a:r>
              <a:rPr lang="en-US" dirty="0" smtClean="0">
                <a:latin typeface="Arial Narrow"/>
                <a:cs typeface="Arial Narrow"/>
              </a:rPr>
              <a:t>boundaries;</a:t>
            </a: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importance of ensuring children and young people’s consent to participate is both fully informed and </a:t>
            </a:r>
            <a:r>
              <a:rPr lang="en-US" dirty="0" smtClean="0">
                <a:latin typeface="Arial Narrow"/>
                <a:cs typeface="Arial Narrow"/>
              </a:rPr>
              <a:t>reviewed;</a:t>
            </a:r>
            <a:endParaRPr lang="en-GB" dirty="0">
              <a:latin typeface="Arial Narrow"/>
              <a:cs typeface="Arial Narrow"/>
            </a:endParaRPr>
          </a:p>
          <a:p>
            <a:pPr lvl="0">
              <a:buFont typeface="Wingdings" charset="2"/>
              <a:buChar char="§"/>
            </a:pPr>
            <a:r>
              <a:rPr lang="en-US" dirty="0">
                <a:latin typeface="Arial Narrow"/>
                <a:cs typeface="Arial Narrow"/>
              </a:rPr>
              <a:t>The wellbeing of children and young people and staff will be a primary concern throughout.</a:t>
            </a:r>
            <a:endParaRPr lang="en-GB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0812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Contextualised ethics mapping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078352"/>
              </p:ext>
            </p:extLst>
          </p:nvPr>
        </p:nvGraphicFramePr>
        <p:xfrm>
          <a:off x="882650" y="2126950"/>
          <a:ext cx="10515600" cy="420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200"/>
                <a:gridCol w="1924166"/>
                <a:gridCol w="7973234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00"/>
                          </a:solidFill>
                        </a:rPr>
                        <a:t>Context</a:t>
                      </a:r>
                      <a:endParaRPr lang="en-US" sz="30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Young person</a:t>
                      </a:r>
                    </a:p>
                    <a:p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Family,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friends &amp; social relationships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Community, local area, region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Organisational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, external and partners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000" b="1" dirty="0">
                        <a:solidFill>
                          <a:srgbClr val="000000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0000"/>
                          </a:solidFill>
                        </a:rPr>
                        <a:t>Time</a:t>
                      </a:r>
                      <a:endParaRPr lang="en-US" sz="3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Ethical challenges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84824"/>
            <a:ext cx="10515600" cy="517317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Risk of re-</a:t>
            </a:r>
            <a:r>
              <a:rPr lang="en-US" dirty="0" err="1" smtClean="0">
                <a:latin typeface="Arial Narrow"/>
                <a:cs typeface="Arial Narrow"/>
              </a:rPr>
              <a:t>traumatising</a:t>
            </a:r>
            <a:r>
              <a:rPr lang="en-US" dirty="0" smtClean="0">
                <a:latin typeface="Arial Narrow"/>
                <a:cs typeface="Arial Narrow"/>
              </a:rPr>
              <a:t>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Stigma and identity;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Anonymity v’s acknowledgement;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Representation and identity;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Confidentiality and the danger of </a:t>
            </a:r>
            <a:r>
              <a:rPr lang="en-US" dirty="0" err="1" smtClean="0">
                <a:latin typeface="Arial Narrow"/>
                <a:cs typeface="Arial Narrow"/>
              </a:rPr>
              <a:t>antagonising</a:t>
            </a:r>
            <a:r>
              <a:rPr lang="en-US" dirty="0" smtClean="0">
                <a:latin typeface="Arial Narrow"/>
                <a:cs typeface="Arial Narrow"/>
              </a:rPr>
              <a:t> external risks;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Increasing risk by bringing vulnerable CYP together;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Transparency and expectation setting – agenda and influence;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CYP process v’s professional product;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Stakeholder and external pressure and control (ownership);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Too much responsibility?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Underestimating time and resource requirements;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Difficulty in monitoring impact and CYP’s power;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Using social media.</a:t>
            </a:r>
          </a:p>
          <a:p>
            <a:pPr>
              <a:buFont typeface="Wingdings" charset="2"/>
              <a:buChar char="§"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§"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buFont typeface="Wingdings" charset="2"/>
              <a:buChar char="§"/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8729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Contextualised ethics mapping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468" r="-227"/>
          <a:stretch/>
        </p:blipFill>
        <p:spPr>
          <a:xfrm>
            <a:off x="2222671" y="1489494"/>
            <a:ext cx="7190992" cy="5335238"/>
          </a:xfrm>
        </p:spPr>
      </p:pic>
    </p:spTree>
    <p:extLst>
      <p:ext uri="{BB962C8B-B14F-4D97-AF65-F5344CB8AC3E}">
        <p14:creationId xmlns:p14="http://schemas.microsoft.com/office/powerpoint/2010/main" val="130332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94" y="1429421"/>
            <a:ext cx="7941107" cy="47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6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Scaling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Think about your best hopes that you defined at the beginning of the day.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dirty="0">
                <a:latin typeface="Arial Narrow"/>
                <a:cs typeface="Arial Narrow"/>
              </a:rPr>
              <a:t>On a scale of 0 – 10, where ‘0’ is the worst things have ever been and ‘10’ is your best hopes, where are you today?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latin typeface="Arial Narrow"/>
                <a:cs typeface="Arial Narrow"/>
              </a:rPr>
              <a:t>Add your response to the wall chart.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1645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Mood metre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8" y="2103966"/>
            <a:ext cx="10326592" cy="41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Group circle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What have we done so far?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What have we learnt?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  <a:buFont typeface="Wingdings" charset="2"/>
              <a:buChar char="§"/>
            </a:pPr>
            <a:r>
              <a:rPr lang="en-US" dirty="0" smtClean="0">
                <a:latin typeface="Arial Narrow"/>
                <a:cs typeface="Arial Narrow"/>
              </a:rPr>
              <a:t>Thoughts and reflections</a:t>
            </a: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567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75" y="21524"/>
            <a:ext cx="10903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51" y="4325"/>
            <a:ext cx="10243265" cy="68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The United Nations Convention on the </a:t>
            </a:r>
            <a:br>
              <a:rPr lang="en-GB" b="1" dirty="0" smtClean="0">
                <a:latin typeface="Arial Narrow"/>
                <a:cs typeface="Arial Narrow"/>
              </a:rPr>
            </a:br>
            <a:r>
              <a:rPr lang="en-GB" b="1" dirty="0" smtClean="0">
                <a:latin typeface="Arial Narrow"/>
                <a:cs typeface="Arial Narrow"/>
              </a:rPr>
              <a:t>Rights of the Child (UNCRC)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877265"/>
            <a:ext cx="10515600" cy="46249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latin typeface="Arial Narrow"/>
                <a:cs typeface="Arial Narrow"/>
              </a:rPr>
              <a:t>The Convention has 54 articles that cover all aspects of a child’s life and set out the civil, political, economic, social and cultural rights that all children everywhere are entitled to.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latin typeface="Arial Narrow"/>
                <a:cs typeface="Arial Narrow"/>
              </a:rPr>
              <a:t>It also explains how adults and governments must work together to make sure all children can enjoy all their </a:t>
            </a:r>
            <a:r>
              <a:rPr lang="en-US" sz="1900" dirty="0" smtClean="0">
                <a:latin typeface="Arial Narrow"/>
                <a:cs typeface="Arial Narrow"/>
              </a:rPr>
              <a:t>rights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Arial Narrow"/>
                <a:cs typeface="Arial Narrow"/>
              </a:rPr>
              <a:t>In 1989, governments worldwide promised all children the same rights by adopting the UN Convention on the Rights of the Child, also known as the CRC or UNCRC.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Arial Narrow"/>
                <a:cs typeface="Arial Narrow"/>
              </a:rPr>
              <a:t>The Convention changed the way children are viewed and treated – in other words, as human beings with a distinct set of rights instead of as passive objects of care and charity</a:t>
            </a:r>
            <a:r>
              <a:rPr lang="en-GB" sz="1900" dirty="0" smtClean="0">
                <a:latin typeface="Arial Narrow"/>
                <a:cs typeface="Arial Narrow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Arial Narrow"/>
                <a:cs typeface="Arial Narrow"/>
              </a:rPr>
              <a:t>These rights describe what a child needs to survive, grow, and live up to their potential in the world.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900" dirty="0">
                <a:latin typeface="Arial Narrow"/>
                <a:cs typeface="Arial Narrow"/>
              </a:rPr>
              <a:t>They apply equally to every child, no matter who they are or where they come from.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 u="sng" dirty="0">
                <a:latin typeface="Arial Narrow"/>
                <a:cs typeface="Arial Narrow"/>
              </a:rPr>
              <a:t>All children have rights.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dirty="0" smtClean="0">
                <a:latin typeface="Arial Narrow"/>
                <a:cs typeface="Arial Narrow"/>
              </a:rPr>
              <a:t>Source: SECOS Young People’s Participation Group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1900" dirty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9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3654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UNCRC, SV and participation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344522"/>
            <a:ext cx="10515600" cy="502694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3</a:t>
            </a:r>
            <a:r>
              <a:rPr lang="en-US" sz="2000" dirty="0" smtClean="0">
                <a:latin typeface="Arial Narrow"/>
                <a:cs typeface="Arial Narrow"/>
              </a:rPr>
              <a:t>: All </a:t>
            </a:r>
            <a:r>
              <a:rPr lang="en-US" sz="2000" dirty="0">
                <a:latin typeface="Arial Narrow"/>
                <a:cs typeface="Arial Narrow"/>
              </a:rPr>
              <a:t>adults should do what is best for you. </a:t>
            </a:r>
            <a:r>
              <a:rPr lang="en-US" sz="2000" dirty="0" smtClean="0">
                <a:latin typeface="Arial Narrow"/>
                <a:cs typeface="Arial Narrow"/>
              </a:rPr>
              <a:t>When adults </a:t>
            </a:r>
            <a:r>
              <a:rPr lang="en-US" sz="2000" dirty="0">
                <a:latin typeface="Arial Narrow"/>
                <a:cs typeface="Arial Narrow"/>
              </a:rPr>
              <a:t>make decisions, they should think </a:t>
            </a:r>
            <a:r>
              <a:rPr lang="en-US" sz="2000" dirty="0" smtClean="0">
                <a:latin typeface="Arial Narrow"/>
                <a:cs typeface="Arial Narrow"/>
              </a:rPr>
              <a:t>about how </a:t>
            </a:r>
            <a:r>
              <a:rPr lang="en-US" sz="2000" dirty="0">
                <a:latin typeface="Arial Narrow"/>
                <a:cs typeface="Arial Narrow"/>
              </a:rPr>
              <a:t>their decisions will affect </a:t>
            </a:r>
            <a:r>
              <a:rPr lang="en-US" sz="2000" dirty="0" smtClean="0">
                <a:latin typeface="Arial Narrow"/>
                <a:cs typeface="Arial Narrow"/>
              </a:rPr>
              <a:t>children;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12</a:t>
            </a:r>
            <a:r>
              <a:rPr lang="en-US" sz="2000" dirty="0" smtClean="0">
                <a:latin typeface="Arial Narrow"/>
                <a:cs typeface="Arial Narrow"/>
              </a:rPr>
              <a:t>: You </a:t>
            </a:r>
            <a:r>
              <a:rPr lang="en-US" sz="2000" dirty="0">
                <a:latin typeface="Arial Narrow"/>
                <a:cs typeface="Arial Narrow"/>
              </a:rPr>
              <a:t>have the right to give your opinion, and </a:t>
            </a:r>
            <a:r>
              <a:rPr lang="en-US" sz="2000" dirty="0" smtClean="0">
                <a:latin typeface="Arial Narrow"/>
                <a:cs typeface="Arial Narrow"/>
              </a:rPr>
              <a:t>for adults </a:t>
            </a:r>
            <a:r>
              <a:rPr lang="en-US" sz="2000" dirty="0">
                <a:latin typeface="Arial Narrow"/>
                <a:cs typeface="Arial Narrow"/>
              </a:rPr>
              <a:t>to listen and take it </a:t>
            </a:r>
            <a:r>
              <a:rPr lang="en-US" sz="2000" dirty="0" smtClean="0">
                <a:latin typeface="Arial Narrow"/>
                <a:cs typeface="Arial Narrow"/>
              </a:rPr>
              <a:t>seriously;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13</a:t>
            </a:r>
            <a:r>
              <a:rPr lang="en-US" sz="2000" dirty="0" smtClean="0">
                <a:latin typeface="Arial Narrow"/>
                <a:cs typeface="Arial Narrow"/>
              </a:rPr>
              <a:t>: You </a:t>
            </a:r>
            <a:r>
              <a:rPr lang="en-US" sz="2000" dirty="0">
                <a:latin typeface="Arial Narrow"/>
                <a:cs typeface="Arial Narrow"/>
              </a:rPr>
              <a:t>have the right to find out things and </a:t>
            </a:r>
            <a:r>
              <a:rPr lang="en-US" sz="2000" dirty="0" smtClean="0">
                <a:latin typeface="Arial Narrow"/>
                <a:cs typeface="Arial Narrow"/>
              </a:rPr>
              <a:t>share what </a:t>
            </a:r>
            <a:r>
              <a:rPr lang="en-US" sz="2000" dirty="0">
                <a:latin typeface="Arial Narrow"/>
                <a:cs typeface="Arial Narrow"/>
              </a:rPr>
              <a:t>you think with others, by talking, drawing</a:t>
            </a:r>
            <a:r>
              <a:rPr lang="en-US" sz="2000" dirty="0" smtClean="0">
                <a:latin typeface="Arial Narrow"/>
                <a:cs typeface="Arial Narrow"/>
              </a:rPr>
              <a:t>, writing </a:t>
            </a:r>
            <a:r>
              <a:rPr lang="en-US" sz="2000" dirty="0">
                <a:latin typeface="Arial Narrow"/>
                <a:cs typeface="Arial Narrow"/>
              </a:rPr>
              <a:t>or in any other way unless it harms </a:t>
            </a:r>
            <a:r>
              <a:rPr lang="en-US" sz="2000" dirty="0" smtClean="0">
                <a:latin typeface="Arial Narrow"/>
                <a:cs typeface="Arial Narrow"/>
              </a:rPr>
              <a:t>or offends </a:t>
            </a:r>
            <a:r>
              <a:rPr lang="en-US" sz="2000" dirty="0">
                <a:latin typeface="Arial Narrow"/>
                <a:cs typeface="Arial Narrow"/>
              </a:rPr>
              <a:t>other </a:t>
            </a:r>
            <a:r>
              <a:rPr lang="en-US" sz="2000" dirty="0" smtClean="0">
                <a:latin typeface="Arial Narrow"/>
                <a:cs typeface="Arial Narrow"/>
              </a:rPr>
              <a:t>people;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34</a:t>
            </a:r>
            <a:r>
              <a:rPr lang="en-US" sz="2000" dirty="0" smtClean="0">
                <a:latin typeface="Arial Narrow"/>
                <a:cs typeface="Arial Narrow"/>
              </a:rPr>
              <a:t>: You </a:t>
            </a:r>
            <a:r>
              <a:rPr lang="en-US" sz="2000" dirty="0">
                <a:latin typeface="Arial Narrow"/>
                <a:cs typeface="Arial Narrow"/>
              </a:rPr>
              <a:t>have the right </a:t>
            </a:r>
            <a:r>
              <a:rPr lang="en-US" sz="2000" dirty="0" smtClean="0">
                <a:latin typeface="Arial Narrow"/>
                <a:cs typeface="Arial Narrow"/>
              </a:rPr>
              <a:t>to be </a:t>
            </a:r>
            <a:r>
              <a:rPr lang="en-US" sz="2000" dirty="0">
                <a:latin typeface="Arial Narrow"/>
                <a:cs typeface="Arial Narrow"/>
              </a:rPr>
              <a:t>free from </a:t>
            </a:r>
            <a:r>
              <a:rPr lang="en-US" sz="2000" dirty="0" smtClean="0">
                <a:latin typeface="Arial Narrow"/>
                <a:cs typeface="Arial Narrow"/>
              </a:rPr>
              <a:t>sexual abuse;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 smtClean="0">
                <a:latin typeface="Arial Narrow"/>
                <a:cs typeface="Arial Narrow"/>
              </a:rPr>
              <a:t>Article 35</a:t>
            </a:r>
            <a:r>
              <a:rPr lang="en-US" sz="2000" dirty="0" smtClean="0">
                <a:latin typeface="Arial Narrow"/>
                <a:cs typeface="Arial Narrow"/>
              </a:rPr>
              <a:t>: No </a:t>
            </a:r>
            <a:r>
              <a:rPr lang="en-US" sz="2000" dirty="0">
                <a:latin typeface="Arial Narrow"/>
                <a:cs typeface="Arial Narrow"/>
              </a:rPr>
              <a:t>one </a:t>
            </a:r>
            <a:r>
              <a:rPr lang="en-US" sz="2000" dirty="0" smtClean="0">
                <a:latin typeface="Arial Narrow"/>
                <a:cs typeface="Arial Narrow"/>
              </a:rPr>
              <a:t>is allowed </a:t>
            </a:r>
            <a:r>
              <a:rPr lang="en-US" sz="2000" dirty="0">
                <a:latin typeface="Arial Narrow"/>
                <a:cs typeface="Arial Narrow"/>
              </a:rPr>
              <a:t>to kidnap or </a:t>
            </a:r>
            <a:r>
              <a:rPr lang="en-US" sz="2000" dirty="0" smtClean="0">
                <a:latin typeface="Arial Narrow"/>
                <a:cs typeface="Arial Narrow"/>
              </a:rPr>
              <a:t>sell you;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36</a:t>
            </a:r>
            <a:r>
              <a:rPr lang="en-US" sz="2000" dirty="0" smtClean="0">
                <a:latin typeface="Arial Narrow"/>
                <a:cs typeface="Arial Narrow"/>
              </a:rPr>
              <a:t>: You </a:t>
            </a:r>
            <a:r>
              <a:rPr lang="en-US" sz="2000" dirty="0">
                <a:latin typeface="Arial Narrow"/>
                <a:cs typeface="Arial Narrow"/>
              </a:rPr>
              <a:t>have the right to </a:t>
            </a:r>
            <a:r>
              <a:rPr lang="en-US" sz="2000" dirty="0" smtClean="0">
                <a:latin typeface="Arial Narrow"/>
                <a:cs typeface="Arial Narrow"/>
              </a:rPr>
              <a:t>protection from </a:t>
            </a:r>
            <a:r>
              <a:rPr lang="en-US" sz="2000" dirty="0">
                <a:latin typeface="Arial Narrow"/>
                <a:cs typeface="Arial Narrow"/>
              </a:rPr>
              <a:t>any kind of exploitation (</a:t>
            </a:r>
            <a:r>
              <a:rPr lang="en-US" sz="2000" dirty="0" smtClean="0">
                <a:latin typeface="Arial Narrow"/>
                <a:cs typeface="Arial Narrow"/>
              </a:rPr>
              <a:t>being taken </a:t>
            </a:r>
            <a:r>
              <a:rPr lang="en-US" sz="2000" dirty="0">
                <a:latin typeface="Arial Narrow"/>
                <a:cs typeface="Arial Narrow"/>
              </a:rPr>
              <a:t>advantage of</a:t>
            </a:r>
            <a:r>
              <a:rPr lang="en-US" sz="2000" dirty="0" smtClean="0">
                <a:latin typeface="Arial Narrow"/>
                <a:cs typeface="Arial Narrow"/>
              </a:rPr>
              <a:t>);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u="sng" dirty="0">
                <a:latin typeface="Arial Narrow"/>
                <a:cs typeface="Arial Narrow"/>
              </a:rPr>
              <a:t>Article </a:t>
            </a:r>
            <a:r>
              <a:rPr lang="en-US" sz="2000" u="sng" dirty="0" smtClean="0">
                <a:latin typeface="Arial Narrow"/>
                <a:cs typeface="Arial Narrow"/>
              </a:rPr>
              <a:t>42</a:t>
            </a:r>
            <a:r>
              <a:rPr lang="en-US" sz="2000" dirty="0" smtClean="0">
                <a:latin typeface="Arial Narrow"/>
                <a:cs typeface="Arial Narrow"/>
              </a:rPr>
              <a:t>: You </a:t>
            </a:r>
            <a:r>
              <a:rPr lang="en-US" sz="2000" dirty="0">
                <a:latin typeface="Arial Narrow"/>
                <a:cs typeface="Arial Narrow"/>
              </a:rPr>
              <a:t>have the right to know your rights</a:t>
            </a:r>
            <a:r>
              <a:rPr lang="en-US" sz="2000" dirty="0" smtClean="0">
                <a:latin typeface="Arial Narrow"/>
                <a:cs typeface="Arial Narrow"/>
              </a:rPr>
              <a:t>! Adults </a:t>
            </a:r>
            <a:r>
              <a:rPr lang="en-US" sz="2000" dirty="0">
                <a:latin typeface="Arial Narrow"/>
                <a:cs typeface="Arial Narrow"/>
              </a:rPr>
              <a:t>should know about these rights </a:t>
            </a:r>
            <a:r>
              <a:rPr lang="en-US" sz="2000" dirty="0" smtClean="0">
                <a:latin typeface="Arial Narrow"/>
                <a:cs typeface="Arial Narrow"/>
              </a:rPr>
              <a:t>and help </a:t>
            </a:r>
            <a:r>
              <a:rPr lang="en-US" sz="2000" dirty="0">
                <a:latin typeface="Arial Narrow"/>
                <a:cs typeface="Arial Narrow"/>
              </a:rPr>
              <a:t>you learn about them, too.</a:t>
            </a:r>
            <a:endParaRPr lang="en-US" sz="20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6219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Policy Context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344522"/>
            <a:ext cx="10515600" cy="502694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All project partner countries have signed and ratified the UNCRC (apart from the </a:t>
            </a:r>
            <a:r>
              <a:rPr lang="en-US" sz="2000" dirty="0" smtClean="0">
                <a:latin typeface="Arial Narrow"/>
                <a:cs typeface="Arial Narrow"/>
              </a:rPr>
              <a:t>UK who has not ratified it)</a:t>
            </a:r>
            <a:r>
              <a:rPr lang="en-US" sz="2000" dirty="0" smtClean="0">
                <a:latin typeface="Arial Narrow"/>
                <a:cs typeface="Arial Narrow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All partner countries have signed the </a:t>
            </a:r>
            <a:r>
              <a:rPr lang="en-US" sz="2000" dirty="0" err="1" smtClean="0">
                <a:latin typeface="Arial Narrow"/>
                <a:cs typeface="Arial Narrow"/>
              </a:rPr>
              <a:t>Lanzarote</a:t>
            </a:r>
            <a:r>
              <a:rPr lang="en-US" sz="2000" dirty="0" smtClean="0">
                <a:latin typeface="Arial Narrow"/>
                <a:cs typeface="Arial Narrow"/>
              </a:rPr>
              <a:t> Convention;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General recognition that the operational response to CYP experiences of CSA/CSE needs to be multi-disciplinary and the responsibility of all;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Frustrations across partner countries where law and policy does not support efforts at operational level to deliver </a:t>
            </a:r>
            <a:r>
              <a:rPr lang="en-US" sz="2000" dirty="0" smtClean="0">
                <a:latin typeface="Arial Narrow"/>
                <a:cs typeface="Arial Narrow"/>
              </a:rPr>
              <a:t>UNCRC – or undermines UNCRC;</a:t>
            </a:r>
            <a:endParaRPr lang="en-US" sz="2000" dirty="0" smtClean="0">
              <a:latin typeface="Arial Narrow"/>
              <a:cs typeface="Arial Narrow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Age of </a:t>
            </a:r>
            <a:r>
              <a:rPr lang="en-US" sz="2000" dirty="0" smtClean="0">
                <a:latin typeface="Arial Narrow"/>
                <a:cs typeface="Arial Narrow"/>
              </a:rPr>
              <a:t>consent </a:t>
            </a:r>
            <a:r>
              <a:rPr lang="en-US" sz="2000" dirty="0" smtClean="0">
                <a:latin typeface="Arial Narrow"/>
                <a:cs typeface="Arial Narrow"/>
              </a:rPr>
              <a:t>and sexual offences vary across partner countries;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2000" dirty="0" smtClean="0">
                <a:latin typeface="Arial Narrow"/>
                <a:cs typeface="Arial Narrow"/>
              </a:rPr>
              <a:t>Different definitions and focus means abuse associated with CSE may not be identified (</a:t>
            </a:r>
            <a:r>
              <a:rPr lang="en-US" sz="2000" dirty="0" err="1" smtClean="0">
                <a:latin typeface="Arial Narrow"/>
                <a:cs typeface="Arial Narrow"/>
              </a:rPr>
              <a:t>i.e</a:t>
            </a:r>
            <a:r>
              <a:rPr lang="en-US" sz="2000" dirty="0" smtClean="0">
                <a:latin typeface="Arial Narrow"/>
                <a:cs typeface="Arial Narrow"/>
              </a:rPr>
              <a:t> CSA located in familial context and SV located in DV context). </a:t>
            </a:r>
            <a:endParaRPr lang="en-US" sz="20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9641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/>
                <a:cs typeface="Arial Narrow"/>
              </a:rPr>
              <a:t>Barriers and challenges</a:t>
            </a:r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8482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 smtClean="0">
              <a:latin typeface="Arial Narrow"/>
              <a:cs typeface="Arial Narrow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581149"/>
            <a:ext cx="7834920" cy="45621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52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latin typeface="Arial Narrow"/>
              <a:cs typeface="Arial Narrow"/>
            </a:endParaRPr>
          </a:p>
        </p:txBody>
      </p:sp>
      <p:pic>
        <p:nvPicPr>
          <p:cNvPr id="4" name="officeArt object"/>
          <p:cNvPicPr/>
          <p:nvPr/>
        </p:nvPicPr>
        <p:blipFill rotWithShape="1">
          <a:blip r:embed="rId3">
            <a:extLst/>
          </a:blip>
          <a:srcRect/>
          <a:stretch>
            <a:fillRect/>
          </a:stretch>
        </p:blipFill>
        <p:spPr>
          <a:xfrm>
            <a:off x="9637776" y="365125"/>
            <a:ext cx="1716024" cy="12442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332" y="1684825"/>
            <a:ext cx="10515600" cy="462492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dirty="0" smtClean="0">
              <a:latin typeface="Arial Narrow"/>
              <a:cs typeface="Arial Narro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GB" sz="4400" b="1" dirty="0" smtClean="0">
                <a:solidFill>
                  <a:prstClr val="black"/>
                </a:solidFill>
                <a:latin typeface="Arial Narrow"/>
                <a:ea typeface="+mj-ea"/>
                <a:cs typeface="Arial Narrow"/>
              </a:rPr>
              <a:t>What are the ethical implications of participatory practice?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6266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15342</TotalTime>
  <Words>757</Words>
  <Application>Microsoft Macintosh PowerPoint</Application>
  <PresentationFormat>Custom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Group circle</vt:lpstr>
      <vt:lpstr>PowerPoint Presentation</vt:lpstr>
      <vt:lpstr>PowerPoint Presentation</vt:lpstr>
      <vt:lpstr>The United Nations Convention on the  Rights of the Child (UNCRC)</vt:lpstr>
      <vt:lpstr>UNCRC, SV and participation</vt:lpstr>
      <vt:lpstr>Policy Context</vt:lpstr>
      <vt:lpstr>Barriers and challenges</vt:lpstr>
      <vt:lpstr>PowerPoint Presentation</vt:lpstr>
      <vt:lpstr>Ethical practice</vt:lpstr>
      <vt:lpstr>Contextualised ethics mapping</vt:lpstr>
      <vt:lpstr>Ethical challenges</vt:lpstr>
      <vt:lpstr>Contextualised ethics mapping</vt:lpstr>
      <vt:lpstr>PowerPoint Presentation</vt:lpstr>
      <vt:lpstr>Scaling</vt:lpstr>
      <vt:lpstr>Mood metre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</dc:title>
  <dc:creator>Kate D'Arcy</dc:creator>
  <cp:lastModifiedBy>Abi Billinghurst</cp:lastModifiedBy>
  <cp:revision>45</cp:revision>
  <dcterms:created xsi:type="dcterms:W3CDTF">2016-04-01T10:55:24Z</dcterms:created>
  <dcterms:modified xsi:type="dcterms:W3CDTF">2016-05-09T21:09:16Z</dcterms:modified>
</cp:coreProperties>
</file>